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2" r:id="rId3"/>
    <p:sldId id="261" r:id="rId4"/>
    <p:sldId id="283" r:id="rId5"/>
    <p:sldId id="280" r:id="rId6"/>
    <p:sldId id="298" r:id="rId7"/>
    <p:sldId id="279" r:id="rId8"/>
    <p:sldId id="287" r:id="rId9"/>
    <p:sldId id="286" r:id="rId10"/>
    <p:sldId id="285" r:id="rId11"/>
    <p:sldId id="284" r:id="rId12"/>
    <p:sldId id="278" r:id="rId13"/>
    <p:sldId id="277" r:id="rId14"/>
    <p:sldId id="288" r:id="rId15"/>
    <p:sldId id="276" r:id="rId16"/>
    <p:sldId id="275" r:id="rId17"/>
    <p:sldId id="274" r:id="rId18"/>
    <p:sldId id="273" r:id="rId19"/>
    <p:sldId id="272" r:id="rId20"/>
    <p:sldId id="271" r:id="rId21"/>
    <p:sldId id="290" r:id="rId22"/>
    <p:sldId id="270" r:id="rId23"/>
    <p:sldId id="269" r:id="rId24"/>
    <p:sldId id="268" r:id="rId25"/>
    <p:sldId id="289" r:id="rId26"/>
    <p:sldId id="266" r:id="rId27"/>
    <p:sldId id="265" r:id="rId28"/>
    <p:sldId id="264" r:id="rId29"/>
    <p:sldId id="291" r:id="rId30"/>
    <p:sldId id="292" r:id="rId31"/>
    <p:sldId id="293" r:id="rId32"/>
    <p:sldId id="263" r:id="rId33"/>
    <p:sldId id="262" r:id="rId34"/>
    <p:sldId id="297" r:id="rId35"/>
    <p:sldId id="294" r:id="rId36"/>
    <p:sldId id="296" r:id="rId37"/>
    <p:sldId id="295"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666A9"/>
    <a:srgbClr val="597591"/>
    <a:srgbClr val="007D9B"/>
    <a:srgbClr val="6A2481"/>
    <a:srgbClr val="EEB51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306"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FA2E81A-F25B-44BB-86CC-29651B9C8E9F}" type="datetimeFigureOut">
              <a:rPr lang="es-ES" smtClean="0"/>
              <a:pPr/>
              <a:t>29/11/2015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FA2E81A-F25B-44BB-86CC-29651B9C8E9F}" type="datetimeFigureOut">
              <a:rPr lang="es-ES" smtClean="0"/>
              <a:pPr/>
              <a:t>29/11/2015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FA2E81A-F25B-44BB-86CC-29651B9C8E9F}" type="datetimeFigureOut">
              <a:rPr lang="es-ES" smtClean="0"/>
              <a:pPr/>
              <a:t>29/11/2015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FA2E81A-F25B-44BB-86CC-29651B9C8E9F}" type="datetimeFigureOut">
              <a:rPr lang="es-ES" smtClean="0"/>
              <a:pPr/>
              <a:t>29/11/2015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FA2E81A-F25B-44BB-86CC-29651B9C8E9F}" type="datetimeFigureOut">
              <a:rPr lang="es-ES" smtClean="0"/>
              <a:pPr/>
              <a:t>29/11/2015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FA2E81A-F25B-44BB-86CC-29651B9C8E9F}" type="datetimeFigureOut">
              <a:rPr lang="es-ES" smtClean="0"/>
              <a:pPr/>
              <a:t>29/11/2015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FA2E81A-F25B-44BB-86CC-29651B9C8E9F}" type="datetimeFigureOut">
              <a:rPr lang="es-ES" smtClean="0"/>
              <a:pPr/>
              <a:t>29/11/2015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FA2E81A-F25B-44BB-86CC-29651B9C8E9F}" type="datetimeFigureOut">
              <a:rPr lang="es-ES" smtClean="0"/>
              <a:pPr/>
              <a:t>29/11/2015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FA2E81A-F25B-44BB-86CC-29651B9C8E9F}" type="datetimeFigureOut">
              <a:rPr lang="es-ES" smtClean="0"/>
              <a:pPr/>
              <a:t>29/11/2015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A2E81A-F25B-44BB-86CC-29651B9C8E9F}" type="datetimeFigureOut">
              <a:rPr lang="es-ES" smtClean="0"/>
              <a:pPr/>
              <a:t>29/11/2015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A2E81A-F25B-44BB-86CC-29651B9C8E9F}" type="datetimeFigureOut">
              <a:rPr lang="es-ES" smtClean="0"/>
              <a:pPr/>
              <a:t>29/11/2015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2E81A-F25B-44BB-86CC-29651B9C8E9F}" type="datetimeFigureOut">
              <a:rPr lang="es-ES" smtClean="0"/>
              <a:pPr/>
              <a:t>29/11/2015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4955B-FB63-44BD-92FC-4DA9433C7AA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mercader\Desktop\10 CONGRESO GEPAC\PLANTILLA POWERPOINT 10 CONGRESO GEPAC 2015\IMAGENES\PORTADA_PPT_10_CONGRESO_GEPAC_2015.jpg"/>
          <p:cNvPicPr>
            <a:picLocks noChangeAspect="1" noChangeArrowheads="1"/>
          </p:cNvPicPr>
          <p:nvPr/>
        </p:nvPicPr>
        <p:blipFill>
          <a:blip r:embed="rId2" cstate="print"/>
          <a:srcRect/>
          <a:stretch>
            <a:fillRect/>
          </a:stretch>
        </p:blipFill>
        <p:spPr bwMode="auto">
          <a:xfrm>
            <a:off x="0" y="-1187"/>
            <a:ext cx="9144000" cy="6859211"/>
          </a:xfrm>
          <a:prstGeom prst="rect">
            <a:avLst/>
          </a:prstGeom>
          <a:noFill/>
        </p:spPr>
      </p:pic>
      <p:sp>
        <p:nvSpPr>
          <p:cNvPr id="12" name="11 CuadroTexto"/>
          <p:cNvSpPr txBox="1"/>
          <p:nvPr/>
        </p:nvSpPr>
        <p:spPr>
          <a:xfrm>
            <a:off x="-357222" y="3643314"/>
            <a:ext cx="5500726" cy="2308324"/>
          </a:xfrm>
          <a:prstGeom prst="rect">
            <a:avLst/>
          </a:prstGeom>
          <a:noFill/>
        </p:spPr>
        <p:txBody>
          <a:bodyPr wrap="square" rtlCol="0">
            <a:spAutoFit/>
          </a:bodyPr>
          <a:lstStyle/>
          <a:p>
            <a:pPr algn="r"/>
            <a:endParaRPr lang="es-ES" sz="2400" b="1" dirty="0" smtClean="0">
              <a:solidFill>
                <a:srgbClr val="6A248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r"/>
            <a:endParaRPr lang="es-ES" sz="2400" b="1" dirty="0" smtClean="0">
              <a:solidFill>
                <a:srgbClr val="6A248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r"/>
            <a:endParaRPr lang="es-ES" sz="2400" b="1" dirty="0" smtClean="0">
              <a:solidFill>
                <a:srgbClr val="6A248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r"/>
            <a:endParaRPr lang="es-ES" sz="2400" b="1" dirty="0" smtClean="0">
              <a:solidFill>
                <a:srgbClr val="6A248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r"/>
            <a:endParaRPr lang="es-ES" sz="2400" b="1" dirty="0" smtClean="0">
              <a:solidFill>
                <a:srgbClr val="6A248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r"/>
            <a:r>
              <a:rPr lang="es-ES" sz="2400" b="1" dirty="0" smtClean="0">
                <a:solidFill>
                  <a:srgbClr val="6A248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PSICOONCÓLOGO DE GEPAC</a:t>
            </a:r>
            <a:endParaRPr lang="es-ES" sz="2400" b="1" dirty="0" smtClean="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 name="3 Rectángulo"/>
          <p:cNvSpPr/>
          <p:nvPr/>
        </p:nvSpPr>
        <p:spPr>
          <a:xfrm>
            <a:off x="1259633" y="620688"/>
            <a:ext cx="4743208" cy="1384995"/>
          </a:xfrm>
          <a:prstGeom prst="rect">
            <a:avLst/>
          </a:prstGeom>
        </p:spPr>
        <p:txBody>
          <a:bodyPr wrap="square">
            <a:spAutoFit/>
          </a:bodyPr>
          <a:lstStyle/>
          <a:p>
            <a:pPr algn="ctr"/>
            <a:endParaRPr lang="es-ES" sz="2800" dirty="0" smtClean="0">
              <a:solidFill>
                <a:srgbClr val="7030A0"/>
              </a:solidFill>
            </a:endParaRPr>
          </a:p>
          <a:p>
            <a:pPr algn="ctr"/>
            <a:endParaRPr lang="es-ES" sz="2800" dirty="0" smtClean="0">
              <a:solidFill>
                <a:srgbClr val="7030A0"/>
              </a:solidFill>
            </a:endParaRPr>
          </a:p>
          <a:p>
            <a:pPr algn="ctr"/>
            <a:r>
              <a:rPr lang="es-ES" sz="2800" dirty="0" smtClean="0">
                <a:solidFill>
                  <a:srgbClr val="7030A0"/>
                </a:solidFill>
              </a:rPr>
              <a:t>ENTRENANDO TU MEMORIA</a:t>
            </a:r>
            <a:endParaRPr lang="es-ES" sz="2800" dirty="0">
              <a:solidFill>
                <a:srgbClr val="7030A0"/>
              </a:solidFill>
            </a:endParaRPr>
          </a:p>
        </p:txBody>
      </p:sp>
      <p:sp>
        <p:nvSpPr>
          <p:cNvPr id="5" name="4 Rectángulo"/>
          <p:cNvSpPr/>
          <p:nvPr/>
        </p:nvSpPr>
        <p:spPr>
          <a:xfrm>
            <a:off x="642910" y="1928802"/>
            <a:ext cx="4572000" cy="2308324"/>
          </a:xfrm>
          <a:prstGeom prst="rect">
            <a:avLst/>
          </a:prstGeom>
        </p:spPr>
        <p:txBody>
          <a:bodyPr wrap="square">
            <a:spAutoFit/>
          </a:bodyPr>
          <a:lstStyle/>
          <a:p>
            <a:pPr algn="ctr"/>
            <a:endParaRPr lang="es-ES"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a:endParaRPr lang="es-ES"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a:endParaRPr lang="es-ES"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a:r>
              <a:rPr lang="es-ES"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MIGUEL ROJAS CÁSARES</a:t>
            </a:r>
          </a:p>
          <a:p>
            <a:pPr algn="ctr"/>
            <a:r>
              <a:rPr lang="es-ES"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PSICOONCÓLOGO- CUIDADOS PALIATIVOS. PSICÓLOGO CLÍNICO-NEUROPSICÓLOGO-PSICOGERONTÓLOGO.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8253" y="261287"/>
            <a:ext cx="9144000" cy="6859211"/>
          </a:xfrm>
          <a:prstGeom prst="rect">
            <a:avLst/>
          </a:prstGeom>
          <a:noFill/>
        </p:spPr>
      </p:pic>
      <p:sp>
        <p:nvSpPr>
          <p:cNvPr id="5" name="4 CuadroTexto"/>
          <p:cNvSpPr txBox="1"/>
          <p:nvPr/>
        </p:nvSpPr>
        <p:spPr>
          <a:xfrm>
            <a:off x="2339752" y="831062"/>
            <a:ext cx="5256584" cy="400110"/>
          </a:xfrm>
          <a:prstGeom prst="rect">
            <a:avLst/>
          </a:prstGeom>
          <a:noFill/>
        </p:spPr>
        <p:txBody>
          <a:bodyPr wrap="square" rtlCol="0">
            <a:spAutoFit/>
          </a:bodyPr>
          <a:lstStyle/>
          <a:p>
            <a:pPr algn="ctr"/>
            <a:r>
              <a:rPr lang="es-ES" sz="2000" dirty="0" smtClean="0">
                <a:solidFill>
                  <a:srgbClr val="8666A9"/>
                </a:solidFill>
                <a:latin typeface="Verdana" pitchFamily="34" charset="0"/>
                <a:ea typeface="Verdana" pitchFamily="34" charset="0"/>
                <a:cs typeface="Verdana" pitchFamily="34" charset="0"/>
              </a:rPr>
              <a:t>DETERIORO COGNITIVO LEVE</a:t>
            </a:r>
            <a:endParaRPr lang="es-ES" sz="20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214282" y="1556792"/>
            <a:ext cx="8501122" cy="4524315"/>
          </a:xfrm>
          <a:prstGeom prst="rect">
            <a:avLst/>
          </a:prstGeom>
          <a:noFill/>
        </p:spPr>
        <p:txBody>
          <a:bodyPr wrap="square" rtlCol="0">
            <a:spAutoFit/>
          </a:bodyPr>
          <a:lstStyle/>
          <a:p>
            <a:pPr>
              <a:buFont typeface="Arial" pitchFamily="34" charset="0"/>
              <a:buChar char="•"/>
            </a:pPr>
            <a:r>
              <a:rPr lang="es-ES" dirty="0" smtClean="0">
                <a:solidFill>
                  <a:srgbClr val="00B050"/>
                </a:solidFill>
              </a:rPr>
              <a:t>Dificultad en aprender y retener la información nueva. </a:t>
            </a:r>
          </a:p>
          <a:p>
            <a:pPr>
              <a:buFont typeface="Arial" pitchFamily="34" charset="0"/>
              <a:buChar char="•"/>
            </a:pPr>
            <a:r>
              <a:rPr lang="es-ES" dirty="0" smtClean="0">
                <a:solidFill>
                  <a:srgbClr val="00B050"/>
                </a:solidFill>
              </a:rPr>
              <a:t>Dificultad con tareas complejas, especialmente de planificación. </a:t>
            </a:r>
          </a:p>
          <a:p>
            <a:pPr>
              <a:buFont typeface="Arial" pitchFamily="34" charset="0"/>
              <a:buChar char="•"/>
            </a:pPr>
            <a:r>
              <a:rPr lang="es-ES" dirty="0" smtClean="0">
                <a:solidFill>
                  <a:srgbClr val="00B050"/>
                </a:solidFill>
              </a:rPr>
              <a:t>Capacidad de razonamiento (ser resolutivo en problemas imprevistos).</a:t>
            </a:r>
          </a:p>
          <a:p>
            <a:pPr>
              <a:buFont typeface="Arial" pitchFamily="34" charset="0"/>
              <a:buChar char="•"/>
            </a:pPr>
            <a:r>
              <a:rPr lang="es-ES" dirty="0" smtClean="0">
                <a:solidFill>
                  <a:srgbClr val="00B050"/>
                </a:solidFill>
              </a:rPr>
              <a:t>Orientación.</a:t>
            </a:r>
          </a:p>
          <a:p>
            <a:pPr>
              <a:buFont typeface="Arial" pitchFamily="34" charset="0"/>
              <a:buChar char="•"/>
            </a:pPr>
            <a:r>
              <a:rPr lang="es-ES" dirty="0" smtClean="0">
                <a:solidFill>
                  <a:srgbClr val="00B050"/>
                </a:solidFill>
              </a:rPr>
              <a:t>Lenguaje </a:t>
            </a:r>
            <a:r>
              <a:rPr lang="es-ES" dirty="0" smtClean="0">
                <a:solidFill>
                  <a:srgbClr val="00B050"/>
                </a:solidFill>
              </a:rPr>
              <a:t>(anomias). </a:t>
            </a:r>
            <a:r>
              <a:rPr lang="es-ES" dirty="0" smtClean="0">
                <a:solidFill>
                  <a:srgbClr val="00B050"/>
                </a:solidFill>
              </a:rPr>
              <a:t>Se </a:t>
            </a:r>
            <a:r>
              <a:rPr lang="es-ES" dirty="0">
                <a:solidFill>
                  <a:srgbClr val="00B050"/>
                </a:solidFill>
              </a:rPr>
              <a:t>deteriora la denominación y disminuye la fluidez verbal, pero se conserva la sintaxis y el léxico.</a:t>
            </a:r>
            <a:endParaRPr lang="es-ES" dirty="0" smtClean="0">
              <a:solidFill>
                <a:srgbClr val="00B050"/>
              </a:solidFill>
            </a:endParaRPr>
          </a:p>
          <a:p>
            <a:pPr>
              <a:buFont typeface="Arial" pitchFamily="34" charset="0"/>
              <a:buChar char="•"/>
            </a:pPr>
            <a:r>
              <a:rPr lang="es-ES" dirty="0" smtClean="0">
                <a:solidFill>
                  <a:srgbClr val="00B050"/>
                </a:solidFill>
              </a:rPr>
              <a:t>Memoria: se ve afectada la memoria de trabajo, episódica y de recuerdo libre, mientras que la memoria a corto plazo, el reconocimiento, recuerdo facilitado, memoria semántica, implícita, se mantiene preservada. El razonamiento, la capacidad de resolver problemas y la velocidad de procesado de la información.</a:t>
            </a:r>
          </a:p>
          <a:p>
            <a:pPr>
              <a:buFont typeface="Arial" pitchFamily="34" charset="0"/>
              <a:buChar char="•"/>
            </a:pPr>
            <a:r>
              <a:rPr lang="es-ES" dirty="0" smtClean="0">
                <a:solidFill>
                  <a:srgbClr val="00B050"/>
                </a:solidFill>
                <a:cs typeface="Arial" pitchFamily="34" charset="0"/>
              </a:rPr>
              <a:t>Dificultad para aprender cosas nuevas.</a:t>
            </a:r>
          </a:p>
          <a:p>
            <a:pPr>
              <a:buFont typeface="Arial" pitchFamily="34" charset="0"/>
              <a:buChar char="•"/>
            </a:pPr>
            <a:r>
              <a:rPr lang="es-ES" dirty="0" smtClean="0">
                <a:solidFill>
                  <a:srgbClr val="00B050"/>
                </a:solidFill>
                <a:cs typeface="Arial" pitchFamily="34" charset="0"/>
              </a:rPr>
              <a:t>Repetir mucho las cosas.</a:t>
            </a:r>
          </a:p>
          <a:p>
            <a:pPr>
              <a:buFont typeface="Arial" pitchFamily="34" charset="0"/>
              <a:buChar char="•"/>
            </a:pPr>
            <a:r>
              <a:rPr lang="es-ES" dirty="0" smtClean="0">
                <a:solidFill>
                  <a:srgbClr val="00B050"/>
                </a:solidFill>
                <a:cs typeface="Arial" pitchFamily="34" charset="0"/>
              </a:rPr>
              <a:t>Desorientarse en un lugar conocido y temporal.</a:t>
            </a:r>
          </a:p>
          <a:p>
            <a:pPr>
              <a:buFont typeface="Arial" pitchFamily="34" charset="0"/>
              <a:buChar char="•"/>
            </a:pPr>
            <a:r>
              <a:rPr lang="es-ES" dirty="0" smtClean="0">
                <a:solidFill>
                  <a:srgbClr val="00B050"/>
                </a:solidFill>
                <a:cs typeface="Arial" pitchFamily="34" charset="0"/>
              </a:rPr>
              <a:t>Abandono de ciertas tareas cotidiana: comprar cocinar, tv, radio, la lectura, y otras aficiones que antes tenía.</a:t>
            </a:r>
          </a:p>
          <a:p>
            <a:pPr>
              <a:buFont typeface="Arial" pitchFamily="34" charset="0"/>
              <a:buChar char="•"/>
            </a:pPr>
            <a:r>
              <a:rPr lang="es-ES" dirty="0" smtClean="0">
                <a:solidFill>
                  <a:srgbClr val="00B050"/>
                </a:solidFill>
                <a:cs typeface="Arial" pitchFamily="34" charset="0"/>
              </a:rPr>
              <a:t>Aislamiento.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5" name="4 CuadroTexto"/>
          <p:cNvSpPr txBox="1"/>
          <p:nvPr/>
        </p:nvSpPr>
        <p:spPr>
          <a:xfrm>
            <a:off x="571472" y="2996952"/>
            <a:ext cx="8001056" cy="1815882"/>
          </a:xfrm>
          <a:prstGeom prst="rect">
            <a:avLst/>
          </a:prstGeom>
          <a:noFill/>
        </p:spPr>
        <p:txBody>
          <a:bodyPr wrap="square" rtlCol="0">
            <a:spAutoFit/>
          </a:bodyPr>
          <a:lstStyle/>
          <a:p>
            <a:pPr algn="ctr"/>
            <a:endParaRPr lang="es-ES" sz="2800" dirty="0" smtClean="0">
              <a:solidFill>
                <a:srgbClr val="8666A9"/>
              </a:solidFill>
              <a:latin typeface="Verdana" pitchFamily="34" charset="0"/>
              <a:ea typeface="Verdana" pitchFamily="34" charset="0"/>
              <a:cs typeface="Verdana" pitchFamily="34" charset="0"/>
            </a:endParaRPr>
          </a:p>
          <a:p>
            <a:pPr algn="ctr"/>
            <a:r>
              <a:rPr lang="es-ES" sz="2800" dirty="0" smtClean="0">
                <a:solidFill>
                  <a:srgbClr val="8666A9"/>
                </a:solidFill>
                <a:latin typeface="Verdana" pitchFamily="34" charset="0"/>
                <a:ea typeface="Verdana" pitchFamily="34" charset="0"/>
                <a:cs typeface="Verdana" pitchFamily="34" charset="0"/>
              </a:rPr>
              <a:t>IMPORTANTE PARA MEJORAR LA MEMORIA </a:t>
            </a:r>
          </a:p>
          <a:p>
            <a:pPr algn="ctr"/>
            <a:r>
              <a:rPr lang="es-ES" sz="2800" dirty="0" smtClean="0">
                <a:solidFill>
                  <a:srgbClr val="8666A9"/>
                </a:solidFill>
                <a:latin typeface="Verdana" pitchFamily="34" charset="0"/>
                <a:ea typeface="Verdana" pitchFamily="34" charset="0"/>
                <a:cs typeface="Verdana" pitchFamily="34" charset="0"/>
              </a:rPr>
              <a:t>REALIZAR EJERCICIOS DE ESTIMULACIÓN COGNITIVA DE ATENCIÓN</a:t>
            </a:r>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571472" y="2846200"/>
            <a:ext cx="8001056" cy="400110"/>
          </a:xfrm>
          <a:prstGeom prst="rect">
            <a:avLst/>
          </a:prstGeom>
          <a:noFill/>
        </p:spPr>
        <p:txBody>
          <a:bodyPr wrap="square" rtlCol="0">
            <a:spAutoFit/>
          </a:bodyPr>
          <a:lstStyle/>
          <a:p>
            <a:endParaRPr lang="es-ES" sz="2000" dirty="0" smtClean="0">
              <a:solidFill>
                <a:srgbClr val="597591"/>
              </a:solidFill>
              <a:latin typeface="Verdana" pitchFamily="34" charset="0"/>
              <a:ea typeface="Verdana" pitchFamily="34" charset="0"/>
              <a:cs typeface="Verdana" pitchFamily="34" charset="0"/>
            </a:endParaRPr>
          </a:p>
        </p:txBody>
      </p:sp>
      <p:pic>
        <p:nvPicPr>
          <p:cNvPr id="5122" name="Picture 2" descr="C:\Users\gepac\Desktop\anuncio-atencion.jpg"/>
          <p:cNvPicPr>
            <a:picLocks noChangeAspect="1" noChangeArrowheads="1"/>
          </p:cNvPicPr>
          <p:nvPr/>
        </p:nvPicPr>
        <p:blipFill>
          <a:blip r:embed="rId3" cstate="print"/>
          <a:srcRect/>
          <a:stretch>
            <a:fillRect/>
          </a:stretch>
        </p:blipFill>
        <p:spPr bwMode="auto">
          <a:xfrm>
            <a:off x="1475656" y="1700808"/>
            <a:ext cx="6350000" cy="13681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pic>
        <p:nvPicPr>
          <p:cNvPr id="6" name="Picture 2" descr="C:\Users\gepac\Desktop\ejercicios-percepcin-memoria-atencion-8-728.jpg"/>
          <p:cNvPicPr>
            <a:picLocks noChangeAspect="1" noChangeArrowheads="1"/>
          </p:cNvPicPr>
          <p:nvPr/>
        </p:nvPicPr>
        <p:blipFill>
          <a:blip r:embed="rId3" cstate="print"/>
          <a:srcRect/>
          <a:stretch>
            <a:fillRect/>
          </a:stretch>
        </p:blipFill>
        <p:spPr bwMode="auto">
          <a:xfrm>
            <a:off x="755576" y="1288761"/>
            <a:ext cx="7344816" cy="531300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pic>
        <p:nvPicPr>
          <p:cNvPr id="6" name="Picture 2" descr="C:\Users\gepac\Desktop\teaserbox_2449004234.jpg"/>
          <p:cNvPicPr>
            <a:picLocks noChangeAspect="1" noChangeArrowheads="1"/>
          </p:cNvPicPr>
          <p:nvPr/>
        </p:nvPicPr>
        <p:blipFill>
          <a:blip r:embed="rId3" cstate="print"/>
          <a:srcRect/>
          <a:stretch>
            <a:fillRect/>
          </a:stretch>
        </p:blipFill>
        <p:spPr bwMode="auto">
          <a:xfrm>
            <a:off x="755576" y="1498246"/>
            <a:ext cx="6768752" cy="423500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pic>
        <p:nvPicPr>
          <p:cNvPr id="4" name="Picture 3" descr="C:\Users\gepac\Desktop\labril03.gif"/>
          <p:cNvPicPr>
            <a:picLocks noChangeAspect="1" noChangeArrowheads="1"/>
          </p:cNvPicPr>
          <p:nvPr/>
        </p:nvPicPr>
        <p:blipFill>
          <a:blip r:embed="rId3" cstate="print"/>
          <a:srcRect/>
          <a:stretch>
            <a:fillRect/>
          </a:stretch>
        </p:blipFill>
        <p:spPr bwMode="auto">
          <a:xfrm>
            <a:off x="1043607" y="1556791"/>
            <a:ext cx="7272809" cy="463922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5" name="4 CuadroTexto"/>
          <p:cNvSpPr txBox="1"/>
          <p:nvPr/>
        </p:nvSpPr>
        <p:spPr>
          <a:xfrm>
            <a:off x="571472" y="1643050"/>
            <a:ext cx="8001056" cy="523220"/>
          </a:xfrm>
          <a:prstGeom prst="rect">
            <a:avLst/>
          </a:prstGeom>
          <a:noFill/>
        </p:spPr>
        <p:txBody>
          <a:bodyPr wrap="square" rtlCol="0">
            <a:spAutoFit/>
          </a:bodyPr>
          <a:lstStyle/>
          <a:p>
            <a:r>
              <a:rPr lang="es-ES" sz="2800" dirty="0" smtClean="0">
                <a:solidFill>
                  <a:srgbClr val="8666A9"/>
                </a:solidFill>
                <a:latin typeface="Verdana" pitchFamily="34" charset="0"/>
                <a:ea typeface="Verdana" pitchFamily="34" charset="0"/>
                <a:cs typeface="Verdana" pitchFamily="34" charset="0"/>
              </a:rPr>
              <a:t>FUNCIONES EJECUTIVAS</a:t>
            </a:r>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467544" y="2348880"/>
            <a:ext cx="8104984" cy="2246769"/>
          </a:xfrm>
          <a:prstGeom prst="rect">
            <a:avLst/>
          </a:prstGeom>
          <a:noFill/>
        </p:spPr>
        <p:txBody>
          <a:bodyPr wrap="square" rtlCol="0">
            <a:spAutoFit/>
          </a:bodyPr>
          <a:lstStyle/>
          <a:p>
            <a:r>
              <a:rPr lang="es-ES" sz="2000" dirty="0" smtClean="0">
                <a:solidFill>
                  <a:srgbClr val="00B050"/>
                </a:solidFill>
              </a:rPr>
              <a:t>Tienen que ver con las funciones cerebrales que ponen en marcha, organizan, integran y manejan otras funciones. </a:t>
            </a:r>
          </a:p>
          <a:p>
            <a:r>
              <a:rPr lang="es-ES" sz="2000" dirty="0" smtClean="0">
                <a:solidFill>
                  <a:srgbClr val="00B050"/>
                </a:solidFill>
              </a:rPr>
              <a:t>Hacen que las personas sean capaces de medir las consecuencias de corto y largo plazo de sus acciones y de planear los resultados. </a:t>
            </a:r>
          </a:p>
          <a:p>
            <a:r>
              <a:rPr lang="es-ES" sz="2000" dirty="0" smtClean="0">
                <a:solidFill>
                  <a:srgbClr val="00B050"/>
                </a:solidFill>
              </a:rPr>
              <a:t>Permiten que las personas sean capaces tanto de evaluar sus acciones al momento de llevarlas a cabo como de hacer los ajustes necesarios en casos en los cuales las acciones no están dando el resultado deseado.</a:t>
            </a:r>
            <a:endParaRPr lang="es-ES" sz="2000" dirty="0" smtClean="0">
              <a:solidFill>
                <a:srgbClr val="00B05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5" name="4 CuadroTexto"/>
          <p:cNvSpPr txBox="1"/>
          <p:nvPr/>
        </p:nvSpPr>
        <p:spPr>
          <a:xfrm>
            <a:off x="571472" y="1643050"/>
            <a:ext cx="8001056" cy="523220"/>
          </a:xfrm>
          <a:prstGeom prst="rect">
            <a:avLst/>
          </a:prstGeom>
          <a:noFill/>
        </p:spPr>
        <p:txBody>
          <a:bodyPr wrap="square" rtlCol="0">
            <a:spAutoFit/>
          </a:bodyPr>
          <a:lstStyle/>
          <a:p>
            <a:r>
              <a:rPr lang="es-ES" sz="2800" dirty="0" smtClean="0"/>
              <a:t> </a:t>
            </a:r>
            <a:endParaRPr lang="es-ES" sz="2800" dirty="0" smtClean="0">
              <a:solidFill>
                <a:srgbClr val="7030A0"/>
              </a:solidFill>
              <a:latin typeface="Verdana" pitchFamily="34" charset="0"/>
              <a:ea typeface="Verdana" pitchFamily="34" charset="0"/>
              <a:cs typeface="Verdana" pitchFamily="34" charset="0"/>
            </a:endParaRPr>
          </a:p>
        </p:txBody>
      </p:sp>
      <p:pic>
        <p:nvPicPr>
          <p:cNvPr id="6" name="Picture 2" descr="C:\Users\gepac\Desktop\Guión-preparar-mochila-e1392154404987.png"/>
          <p:cNvPicPr>
            <a:picLocks noChangeAspect="1" noChangeArrowheads="1"/>
          </p:cNvPicPr>
          <p:nvPr/>
        </p:nvPicPr>
        <p:blipFill>
          <a:blip r:embed="rId3" cstate="print"/>
          <a:srcRect/>
          <a:stretch>
            <a:fillRect/>
          </a:stretch>
        </p:blipFill>
        <p:spPr bwMode="auto">
          <a:xfrm>
            <a:off x="899592" y="1565176"/>
            <a:ext cx="6139810" cy="388004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pic>
        <p:nvPicPr>
          <p:cNvPr id="6" name="Picture 3" descr="C:\Users\gepac\Desktop\X.jpg"/>
          <p:cNvPicPr>
            <a:picLocks noChangeAspect="1" noChangeArrowheads="1"/>
          </p:cNvPicPr>
          <p:nvPr/>
        </p:nvPicPr>
        <p:blipFill>
          <a:blip r:embed="rId3" cstate="print"/>
          <a:srcRect/>
          <a:stretch>
            <a:fillRect/>
          </a:stretch>
        </p:blipFill>
        <p:spPr bwMode="auto">
          <a:xfrm>
            <a:off x="2171733" y="1412776"/>
            <a:ext cx="4781517" cy="487372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4" name="3 CuadroTexto"/>
          <p:cNvSpPr txBox="1"/>
          <p:nvPr/>
        </p:nvSpPr>
        <p:spPr>
          <a:xfrm>
            <a:off x="323528" y="1988840"/>
            <a:ext cx="8249000" cy="2000548"/>
          </a:xfrm>
          <a:prstGeom prst="rect">
            <a:avLst/>
          </a:prstGeom>
          <a:noFill/>
        </p:spPr>
        <p:txBody>
          <a:bodyPr wrap="square" rtlCol="0">
            <a:spAutoFit/>
          </a:bodyPr>
          <a:lstStyle/>
          <a:p>
            <a:pPr fontAlgn="base"/>
            <a:r>
              <a:rPr lang="es-ES" sz="2400" b="1" dirty="0" smtClean="0">
                <a:solidFill>
                  <a:srgbClr val="7030A0"/>
                </a:solidFill>
              </a:rPr>
              <a:t>LENGUAJE</a:t>
            </a:r>
          </a:p>
          <a:p>
            <a:pPr fontAlgn="base"/>
            <a:endParaRPr lang="es-ES" sz="2000" dirty="0" smtClean="0">
              <a:solidFill>
                <a:srgbClr val="00B050"/>
              </a:solidFill>
            </a:endParaRPr>
          </a:p>
          <a:p>
            <a:pPr fontAlgn="base"/>
            <a:r>
              <a:rPr lang="es-ES" sz="2000" dirty="0" smtClean="0">
                <a:solidFill>
                  <a:srgbClr val="00B050"/>
                </a:solidFill>
              </a:rPr>
              <a:t>Se estimula la capacidad comunicativa de la persona, tanto en su faceta expresiva como compresiva. </a:t>
            </a:r>
          </a:p>
          <a:p>
            <a:pPr fontAlgn="base"/>
            <a:r>
              <a:rPr lang="es-ES" sz="2000" dirty="0" smtClean="0">
                <a:solidFill>
                  <a:srgbClr val="00B050"/>
                </a:solidFill>
              </a:rPr>
              <a:t>Comunicación oral: denominación de objetos, significado, relación de palabras, estructura de la oración.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pic>
        <p:nvPicPr>
          <p:cNvPr id="6" name="Picture 2" descr="C:\Users\gepac\Desktop\Complete las palabras (1).bmp"/>
          <p:cNvPicPr>
            <a:picLocks noChangeAspect="1" noChangeArrowheads="1"/>
          </p:cNvPicPr>
          <p:nvPr/>
        </p:nvPicPr>
        <p:blipFill>
          <a:blip r:embed="rId3" cstate="print"/>
          <a:srcRect/>
          <a:stretch>
            <a:fillRect/>
          </a:stretch>
        </p:blipFill>
        <p:spPr bwMode="auto">
          <a:xfrm>
            <a:off x="2051719" y="1924050"/>
            <a:ext cx="4896545" cy="380920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mercader\Desktop\10 CONGRESO GEPAC\PLANTILLA POWERPOINT 10 CONGRESO GEPAC 2015\IMAGENES\INTERIOR_1_PPT_10_CONGRESO_GEPAC_2015.png"/>
          <p:cNvPicPr>
            <a:picLocks noChangeAspect="1" noChangeArrowheads="1"/>
          </p:cNvPicPr>
          <p:nvPr/>
        </p:nvPicPr>
        <p:blipFill>
          <a:blip r:embed="rId2" cstate="print"/>
          <a:srcRect/>
          <a:stretch>
            <a:fillRect/>
          </a:stretch>
        </p:blipFill>
        <p:spPr bwMode="auto">
          <a:xfrm>
            <a:off x="0" y="-1211"/>
            <a:ext cx="9144000" cy="6859211"/>
          </a:xfrm>
          <a:prstGeom prst="rect">
            <a:avLst/>
          </a:prstGeom>
          <a:noFill/>
        </p:spPr>
      </p:pic>
      <p:sp>
        <p:nvSpPr>
          <p:cNvPr id="7" name="6 CuadroTexto"/>
          <p:cNvSpPr txBox="1"/>
          <p:nvPr/>
        </p:nvSpPr>
        <p:spPr>
          <a:xfrm>
            <a:off x="571472" y="2924944"/>
            <a:ext cx="8001056" cy="954107"/>
          </a:xfrm>
          <a:prstGeom prst="rect">
            <a:avLst/>
          </a:prstGeom>
          <a:noFill/>
        </p:spPr>
        <p:txBody>
          <a:bodyPr wrap="square" rtlCol="0">
            <a:spAutoFit/>
          </a:bodyPr>
          <a:lstStyle/>
          <a:p>
            <a:endParaRPr lang="es-ES" sz="2800" dirty="0" smtClean="0"/>
          </a:p>
          <a:p>
            <a:pPr algn="ctr"/>
            <a:r>
              <a:rPr lang="es-ES" sz="2800" b="1" dirty="0" smtClean="0">
                <a:solidFill>
                  <a:srgbClr val="7030A0"/>
                </a:solidFill>
              </a:rPr>
              <a:t>¿POR QUÉ SE HA VISTO MI MEMORIA AFECTADA?</a:t>
            </a:r>
            <a:endParaRPr lang="es-ES" sz="2800" b="1" dirty="0" smtClean="0">
              <a:solidFill>
                <a:srgbClr val="7030A0"/>
              </a:solidFill>
              <a:latin typeface="Verdana" pitchFamily="34" charset="0"/>
              <a:ea typeface="Verdana" pitchFamily="34" charset="0"/>
              <a:cs typeface="Verdana" pitchFamily="34" charset="0"/>
            </a:endParaRPr>
          </a:p>
        </p:txBody>
      </p:sp>
      <p:pic>
        <p:nvPicPr>
          <p:cNvPr id="1026" name="Picture 2" descr="C:\Users\gepac\Desktop\podemos-mejorar-nuestra-memoria.jpg"/>
          <p:cNvPicPr>
            <a:picLocks noChangeAspect="1" noChangeArrowheads="1"/>
          </p:cNvPicPr>
          <p:nvPr/>
        </p:nvPicPr>
        <p:blipFill>
          <a:blip r:embed="rId3" cstate="print"/>
          <a:srcRect/>
          <a:stretch>
            <a:fillRect/>
          </a:stretch>
        </p:blipFill>
        <p:spPr bwMode="auto">
          <a:xfrm>
            <a:off x="1979712" y="4509120"/>
            <a:ext cx="3096344" cy="1810170"/>
          </a:xfrm>
          <a:prstGeom prst="rect">
            <a:avLst/>
          </a:prstGeom>
          <a:noFill/>
        </p:spPr>
      </p:pic>
      <p:pic>
        <p:nvPicPr>
          <p:cNvPr id="1027" name="Picture 3" descr="C:\Users\gepac\Desktop\10-consejos-para-ejercitar-tu-memoria-y-que-no-te-falle_ram8l.jpg"/>
          <p:cNvPicPr>
            <a:picLocks noChangeAspect="1" noChangeArrowheads="1"/>
          </p:cNvPicPr>
          <p:nvPr/>
        </p:nvPicPr>
        <p:blipFill>
          <a:blip r:embed="rId4" cstate="print"/>
          <a:srcRect/>
          <a:stretch>
            <a:fillRect/>
          </a:stretch>
        </p:blipFill>
        <p:spPr bwMode="auto">
          <a:xfrm>
            <a:off x="3203848" y="692696"/>
            <a:ext cx="3754388" cy="20162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5" name="4 CuadroTexto"/>
          <p:cNvSpPr txBox="1"/>
          <p:nvPr/>
        </p:nvSpPr>
        <p:spPr>
          <a:xfrm>
            <a:off x="571472" y="2132856"/>
            <a:ext cx="8001056" cy="2246769"/>
          </a:xfrm>
          <a:prstGeom prst="rect">
            <a:avLst/>
          </a:prstGeom>
          <a:noFill/>
        </p:spPr>
        <p:txBody>
          <a:bodyPr wrap="square" rtlCol="0">
            <a:spAutoFit/>
          </a:bodyPr>
          <a:lstStyle/>
          <a:p>
            <a:r>
              <a:rPr lang="es-ES" sz="2800" dirty="0" smtClean="0">
                <a:solidFill>
                  <a:srgbClr val="8666A9"/>
                </a:solidFill>
                <a:latin typeface="Verdana" pitchFamily="34" charset="0"/>
                <a:ea typeface="Verdana" pitchFamily="34" charset="0"/>
                <a:cs typeface="Verdana" pitchFamily="34" charset="0"/>
              </a:rPr>
              <a:t>Palabras que inicien por la letra “?”</a:t>
            </a:r>
          </a:p>
          <a:p>
            <a:r>
              <a:rPr lang="es-ES" sz="2800" dirty="0" smtClean="0">
                <a:solidFill>
                  <a:srgbClr val="8666A9"/>
                </a:solidFill>
                <a:latin typeface="Verdana" pitchFamily="34" charset="0"/>
                <a:ea typeface="Verdana" pitchFamily="34" charset="0"/>
                <a:cs typeface="Verdana" pitchFamily="34" charset="0"/>
              </a:rPr>
              <a:t>Palabras que su segunda letra sea la “?”</a:t>
            </a:r>
          </a:p>
          <a:p>
            <a:r>
              <a:rPr lang="es-ES" sz="2800" dirty="0" smtClean="0">
                <a:solidFill>
                  <a:srgbClr val="8666A9"/>
                </a:solidFill>
                <a:latin typeface="Verdana" pitchFamily="34" charset="0"/>
                <a:ea typeface="Verdana" pitchFamily="34" charset="0"/>
                <a:cs typeface="Verdana" pitchFamily="34" charset="0"/>
              </a:rPr>
              <a:t>Juego del ahorcado.</a:t>
            </a:r>
          </a:p>
          <a:p>
            <a:endParaRPr lang="es-ES" sz="2800" dirty="0" smtClean="0">
              <a:solidFill>
                <a:srgbClr val="8666A9"/>
              </a:solidFill>
              <a:latin typeface="Verdana" pitchFamily="34" charset="0"/>
              <a:ea typeface="Verdana" pitchFamily="34" charset="0"/>
              <a:cs typeface="Verdana" pitchFamily="34" charset="0"/>
            </a:endParaRPr>
          </a:p>
          <a:p>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571472" y="2846200"/>
            <a:ext cx="8001056" cy="400110"/>
          </a:xfrm>
          <a:prstGeom prst="rect">
            <a:avLst/>
          </a:prstGeom>
          <a:noFill/>
        </p:spPr>
        <p:txBody>
          <a:bodyPr wrap="square" rtlCol="0">
            <a:spAutoFit/>
          </a:bodyPr>
          <a:lstStyle/>
          <a:p>
            <a:endParaRPr lang="es-ES" sz="2000" dirty="0" smtClean="0">
              <a:solidFill>
                <a:srgbClr val="597591"/>
              </a:solidFill>
              <a:latin typeface="Verdana" pitchFamily="34" charset="0"/>
              <a:ea typeface="Verdana" pitchFamily="34" charset="0"/>
              <a:cs typeface="Verdana" pitchFamily="34" charset="0"/>
            </a:endParaRPr>
          </a:p>
        </p:txBody>
      </p:sp>
      <p:pic>
        <p:nvPicPr>
          <p:cNvPr id="6146" name="Picture 2" descr="C:\Users\gepac\Desktop\juego-ahorcado-espanol-aplicaciones-android-L-8g7bc2.png"/>
          <p:cNvPicPr>
            <a:picLocks noChangeAspect="1" noChangeArrowheads="1"/>
          </p:cNvPicPr>
          <p:nvPr/>
        </p:nvPicPr>
        <p:blipFill>
          <a:blip r:embed="rId3" cstate="print"/>
          <a:srcRect/>
          <a:stretch>
            <a:fillRect/>
          </a:stretch>
        </p:blipFill>
        <p:spPr bwMode="auto">
          <a:xfrm>
            <a:off x="2590800" y="3789040"/>
            <a:ext cx="3962400" cy="24482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3" cstate="print"/>
          <a:srcRect/>
          <a:stretch>
            <a:fillRect/>
          </a:stretch>
        </p:blipFill>
        <p:spPr bwMode="auto">
          <a:xfrm>
            <a:off x="0" y="0"/>
            <a:ext cx="9144000" cy="6859211"/>
          </a:xfrm>
          <a:prstGeom prst="rect">
            <a:avLst/>
          </a:prstGeom>
          <a:noFill/>
        </p:spPr>
      </p:pic>
      <p:sp>
        <p:nvSpPr>
          <p:cNvPr id="5" name="4 CuadroTexto"/>
          <p:cNvSpPr txBox="1"/>
          <p:nvPr/>
        </p:nvSpPr>
        <p:spPr>
          <a:xfrm>
            <a:off x="571472" y="2132856"/>
            <a:ext cx="8001056" cy="954107"/>
          </a:xfrm>
          <a:prstGeom prst="rect">
            <a:avLst/>
          </a:prstGeom>
          <a:noFill/>
        </p:spPr>
        <p:txBody>
          <a:bodyPr wrap="square" rtlCol="0">
            <a:spAutoFit/>
          </a:bodyPr>
          <a:lstStyle/>
          <a:p>
            <a:endParaRPr lang="es-ES" sz="2800" dirty="0" smtClean="0">
              <a:solidFill>
                <a:srgbClr val="8666A9"/>
              </a:solidFill>
              <a:latin typeface="Verdana" pitchFamily="34" charset="0"/>
              <a:ea typeface="Verdana" pitchFamily="34" charset="0"/>
              <a:cs typeface="Verdana" pitchFamily="34" charset="0"/>
            </a:endParaRPr>
          </a:p>
          <a:p>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571472" y="2846200"/>
            <a:ext cx="8001056" cy="400110"/>
          </a:xfrm>
          <a:prstGeom prst="rect">
            <a:avLst/>
          </a:prstGeom>
          <a:noFill/>
        </p:spPr>
        <p:txBody>
          <a:bodyPr wrap="square" rtlCol="0">
            <a:spAutoFit/>
          </a:bodyPr>
          <a:lstStyle/>
          <a:p>
            <a:endParaRPr lang="es-ES" sz="2000" dirty="0" smtClean="0">
              <a:solidFill>
                <a:srgbClr val="597591"/>
              </a:solidFill>
              <a:latin typeface="Verdana" pitchFamily="34" charset="0"/>
              <a:ea typeface="Verdana" pitchFamily="34" charset="0"/>
              <a:cs typeface="Verdana" pitchFamily="34" charset="0"/>
            </a:endParaRPr>
          </a:p>
        </p:txBody>
      </p:sp>
      <p:graphicFrame>
        <p:nvGraphicFramePr>
          <p:cNvPr id="8195" name="Object 3"/>
          <p:cNvGraphicFramePr>
            <a:graphicFrameLocks noChangeAspect="1"/>
          </p:cNvGraphicFramePr>
          <p:nvPr/>
        </p:nvGraphicFramePr>
        <p:xfrm>
          <a:off x="1043608" y="1340768"/>
          <a:ext cx="6408712" cy="5040560"/>
        </p:xfrm>
        <a:graphic>
          <a:graphicData uri="http://schemas.openxmlformats.org/presentationml/2006/ole">
            <p:oleObj spid="_x0000_s8197" name="Acrobat Document" r:id="rId4" imgW="5667139" imgH="8019997" progId="AcroExch.Document.7">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5" name="4 CuadroTexto"/>
          <p:cNvSpPr txBox="1"/>
          <p:nvPr/>
        </p:nvSpPr>
        <p:spPr>
          <a:xfrm>
            <a:off x="571472" y="1643050"/>
            <a:ext cx="8001056" cy="523220"/>
          </a:xfrm>
          <a:prstGeom prst="rect">
            <a:avLst/>
          </a:prstGeom>
          <a:noFill/>
        </p:spPr>
        <p:txBody>
          <a:bodyPr wrap="square" rtlCol="0">
            <a:spAutoFit/>
          </a:bodyPr>
          <a:lstStyle/>
          <a:p>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395536" y="1412776"/>
            <a:ext cx="8176992" cy="3170099"/>
          </a:xfrm>
          <a:prstGeom prst="rect">
            <a:avLst/>
          </a:prstGeom>
          <a:noFill/>
        </p:spPr>
        <p:txBody>
          <a:bodyPr wrap="square" rtlCol="0">
            <a:spAutoFit/>
          </a:bodyPr>
          <a:lstStyle/>
          <a:p>
            <a:pPr fontAlgn="base"/>
            <a:r>
              <a:rPr lang="es-ES" sz="2000" b="1" dirty="0" smtClean="0">
                <a:solidFill>
                  <a:srgbClr val="7030A0"/>
                </a:solidFill>
              </a:rPr>
              <a:t>MEMORIA</a:t>
            </a:r>
          </a:p>
          <a:p>
            <a:pPr fontAlgn="base"/>
            <a:endParaRPr lang="es-ES" sz="2000" dirty="0" smtClean="0">
              <a:solidFill>
                <a:srgbClr val="00B050"/>
              </a:solidFill>
            </a:endParaRPr>
          </a:p>
          <a:p>
            <a:pPr algn="just" fontAlgn="base"/>
            <a:r>
              <a:rPr lang="es-ES" sz="2000" dirty="0" smtClean="0">
                <a:solidFill>
                  <a:srgbClr val="00B050"/>
                </a:solidFill>
              </a:rPr>
              <a:t>Potencia el aprendizaje, mantenimiento y recuperación de la información y consigue preservar la capacidad de la memoria de las personas durante la más tiempo.</a:t>
            </a:r>
          </a:p>
          <a:p>
            <a:pPr algn="just" fontAlgn="base"/>
            <a:endParaRPr lang="es-ES" sz="2000" dirty="0" smtClean="0">
              <a:solidFill>
                <a:srgbClr val="00B050"/>
              </a:solidFill>
            </a:endParaRPr>
          </a:p>
          <a:p>
            <a:pPr algn="just" fontAlgn="base"/>
            <a:r>
              <a:rPr lang="es-ES" sz="2000" dirty="0" smtClean="0">
                <a:solidFill>
                  <a:srgbClr val="00B050"/>
                </a:solidFill>
              </a:rPr>
              <a:t>Refuerza los distintos tipos de memoria (visual, semántica, episódica, implícita, explicita, memoria de trabajo, memoria a corto  plazo y a largo plazo)</a:t>
            </a:r>
          </a:p>
          <a:p>
            <a:pPr algn="just" fontAlgn="base"/>
            <a:endParaRPr lang="es-ES" sz="2000" dirty="0" smtClean="0">
              <a:solidFill>
                <a:srgbClr val="00B050"/>
              </a:solidFill>
            </a:endParaRPr>
          </a:p>
        </p:txBody>
      </p:sp>
      <p:pic>
        <p:nvPicPr>
          <p:cNvPr id="7170" name="Picture 2" descr="C:\Users\gepac\Desktop\001.jpg"/>
          <p:cNvPicPr>
            <a:picLocks noChangeAspect="1" noChangeArrowheads="1"/>
          </p:cNvPicPr>
          <p:nvPr/>
        </p:nvPicPr>
        <p:blipFill>
          <a:blip r:embed="rId3" cstate="print"/>
          <a:srcRect/>
          <a:stretch>
            <a:fillRect/>
          </a:stretch>
        </p:blipFill>
        <p:spPr bwMode="auto">
          <a:xfrm>
            <a:off x="2123728" y="4293096"/>
            <a:ext cx="4824536" cy="21602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4" name="3 CuadroTexto"/>
          <p:cNvSpPr txBox="1"/>
          <p:nvPr/>
        </p:nvSpPr>
        <p:spPr>
          <a:xfrm>
            <a:off x="611560" y="1268760"/>
            <a:ext cx="7960968" cy="5324535"/>
          </a:xfrm>
          <a:prstGeom prst="rect">
            <a:avLst/>
          </a:prstGeom>
          <a:noFill/>
        </p:spPr>
        <p:txBody>
          <a:bodyPr wrap="square" rtlCol="0">
            <a:spAutoFit/>
          </a:bodyPr>
          <a:lstStyle/>
          <a:p>
            <a:pPr fontAlgn="base"/>
            <a:r>
              <a:rPr lang="es-ES" sz="2000" dirty="0" smtClean="0">
                <a:solidFill>
                  <a:srgbClr val="7030A0"/>
                </a:solidFill>
              </a:rPr>
              <a:t>La memoria </a:t>
            </a:r>
            <a:r>
              <a:rPr lang="es-ES" sz="2000" dirty="0" smtClean="0">
                <a:solidFill>
                  <a:srgbClr val="00B050"/>
                </a:solidFill>
              </a:rPr>
              <a:t>es el “sistema cognitivo humano no unitario que nos permite aprender, guardar y recuperar episodios, acontecimientos, hechos, habilidades personales y sobre el mundo. </a:t>
            </a:r>
          </a:p>
          <a:p>
            <a:pPr fontAlgn="base"/>
            <a:r>
              <a:rPr lang="es-ES" sz="2000" dirty="0" smtClean="0">
                <a:solidFill>
                  <a:srgbClr val="00B050"/>
                </a:solidFill>
              </a:rPr>
              <a:t>No hay una memoria sino varias memorias.” (</a:t>
            </a:r>
            <a:r>
              <a:rPr lang="es-ES" sz="2000" dirty="0" err="1" smtClean="0">
                <a:solidFill>
                  <a:srgbClr val="00B050"/>
                </a:solidFill>
              </a:rPr>
              <a:t>Tulving</a:t>
            </a:r>
            <a:r>
              <a:rPr lang="es-ES" sz="2000" dirty="0" smtClean="0">
                <a:solidFill>
                  <a:srgbClr val="00B050"/>
                </a:solidFill>
              </a:rPr>
              <a:t>, 1983.) </a:t>
            </a:r>
          </a:p>
          <a:p>
            <a:pPr fontAlgn="base"/>
            <a:r>
              <a:rPr lang="es-ES" sz="2000" dirty="0" smtClean="0">
                <a:solidFill>
                  <a:srgbClr val="00B050"/>
                </a:solidFill>
              </a:rPr>
              <a:t>• Memoria inmediata: se refiere al recuerdo de informaciones que acabamos de percibir. </a:t>
            </a:r>
          </a:p>
          <a:p>
            <a:pPr fontAlgn="base"/>
            <a:r>
              <a:rPr lang="es-ES" sz="2000" dirty="0" smtClean="0">
                <a:solidFill>
                  <a:srgbClr val="00B050"/>
                </a:solidFill>
              </a:rPr>
              <a:t>• Memoria reciente: memoria del presente que nos permite retener información nueva constituyendo recuerdos; puede ser incidente –la memoria de cada día–; intencional –en función de un proyecto de futuro, prospectiva–; voluntaria –aprendizaje de memoria–. </a:t>
            </a:r>
          </a:p>
          <a:p>
            <a:pPr fontAlgn="base"/>
            <a:r>
              <a:rPr lang="es-ES" sz="2000" dirty="0" smtClean="0">
                <a:solidFill>
                  <a:srgbClr val="00B050"/>
                </a:solidFill>
              </a:rPr>
              <a:t>• Memoria remota: memoria resultado de todas nuestras experiencias, su contenido es variado:</a:t>
            </a:r>
          </a:p>
          <a:p>
            <a:pPr fontAlgn="base"/>
            <a:r>
              <a:rPr lang="es-ES" sz="2000" dirty="0" smtClean="0">
                <a:solidFill>
                  <a:srgbClr val="00B050"/>
                </a:solidFill>
              </a:rPr>
              <a:t> – Memoria episódica: memoria biográfica personal. </a:t>
            </a:r>
          </a:p>
          <a:p>
            <a:pPr fontAlgn="base"/>
            <a:r>
              <a:rPr lang="es-ES" sz="2000" dirty="0" smtClean="0">
                <a:solidFill>
                  <a:srgbClr val="00B050"/>
                </a:solidFill>
              </a:rPr>
              <a:t>– Memoria semántica: conocimientos, acontecimientos adquiridos, culturales, históricos, lingüísticos.</a:t>
            </a:r>
          </a:p>
          <a:p>
            <a:pPr fontAlgn="base"/>
            <a:r>
              <a:rPr lang="es-ES" sz="2000" dirty="0" smtClean="0">
                <a:solidFill>
                  <a:srgbClr val="00B050"/>
                </a:solidFill>
              </a:rPr>
              <a:t> – Memoria de las habilidades </a:t>
            </a:r>
            <a:r>
              <a:rPr lang="es-ES" sz="2000" dirty="0" err="1" smtClean="0">
                <a:solidFill>
                  <a:srgbClr val="00B050"/>
                </a:solidFill>
              </a:rPr>
              <a:t>sensoriomotrices</a:t>
            </a:r>
            <a:r>
              <a:rPr lang="es-ES" sz="2000" dirty="0" smtClean="0">
                <a:solidFill>
                  <a:srgbClr val="00B050"/>
                </a:solidFill>
              </a:rPr>
              <a:t>. Por ejemplo, conducir un coche.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4" name="3 CuadroTexto"/>
          <p:cNvSpPr txBox="1"/>
          <p:nvPr/>
        </p:nvSpPr>
        <p:spPr>
          <a:xfrm>
            <a:off x="323528" y="1340769"/>
            <a:ext cx="8496944" cy="4093428"/>
          </a:xfrm>
          <a:prstGeom prst="rect">
            <a:avLst/>
          </a:prstGeom>
          <a:noFill/>
        </p:spPr>
        <p:txBody>
          <a:bodyPr wrap="square" rtlCol="0">
            <a:spAutoFit/>
          </a:bodyPr>
          <a:lstStyle/>
          <a:p>
            <a:r>
              <a:rPr lang="es-ES" sz="2000" dirty="0" smtClean="0">
                <a:solidFill>
                  <a:srgbClr val="7030A0"/>
                </a:solidFill>
              </a:rPr>
              <a:t>MEMORIA RECIENTE Y PROCESO DE EVOCACIÓN INMEDIATA Y DIFERIDA DE IMÁGENES CON MATERIAL VISUAL </a:t>
            </a:r>
          </a:p>
          <a:p>
            <a:r>
              <a:rPr lang="es-ES" sz="2000" dirty="0" smtClean="0">
                <a:solidFill>
                  <a:srgbClr val="00B050"/>
                </a:solidFill>
              </a:rPr>
              <a:t>• Evocación de los nombres de familiares, lugares… (con fotografías). </a:t>
            </a:r>
          </a:p>
          <a:p>
            <a:r>
              <a:rPr lang="es-ES" sz="2000" dirty="0" smtClean="0">
                <a:solidFill>
                  <a:srgbClr val="00B050"/>
                </a:solidFill>
              </a:rPr>
              <a:t>• Memorización de objetos, “</a:t>
            </a:r>
            <a:r>
              <a:rPr lang="es-ES" sz="2000" dirty="0" err="1" smtClean="0">
                <a:solidFill>
                  <a:srgbClr val="00B050"/>
                </a:solidFill>
              </a:rPr>
              <a:t>memory</a:t>
            </a:r>
            <a:r>
              <a:rPr lang="es-ES" sz="2000" dirty="0" smtClean="0">
                <a:solidFill>
                  <a:srgbClr val="00B050"/>
                </a:solidFill>
              </a:rPr>
              <a:t>”, tablillas de imágenes diferentes (animales, objetos de la vida diaria, alimentos, etc.).</a:t>
            </a:r>
          </a:p>
          <a:p>
            <a:endParaRPr lang="es-ES" sz="2000" dirty="0" smtClean="0">
              <a:solidFill>
                <a:srgbClr val="7030A0"/>
              </a:solidFill>
            </a:endParaRPr>
          </a:p>
          <a:p>
            <a:r>
              <a:rPr lang="es-ES" sz="2000" dirty="0" smtClean="0">
                <a:solidFill>
                  <a:srgbClr val="7030A0"/>
                </a:solidFill>
              </a:rPr>
              <a:t>MEMORIA RECIENTE Y PROCESO DE EVOCACIÓN INMEDIATA Y DIFERIDA CON MATERIAL VERBAL </a:t>
            </a:r>
          </a:p>
          <a:p>
            <a:r>
              <a:rPr lang="es-ES" sz="2000" dirty="0" smtClean="0">
                <a:solidFill>
                  <a:srgbClr val="00B050"/>
                </a:solidFill>
              </a:rPr>
              <a:t>• Juegos: “</a:t>
            </a:r>
            <a:r>
              <a:rPr lang="es-ES" sz="2000" dirty="0" err="1" smtClean="0">
                <a:solidFill>
                  <a:srgbClr val="00B050"/>
                </a:solidFill>
              </a:rPr>
              <a:t>memory</a:t>
            </a:r>
            <a:r>
              <a:rPr lang="es-ES" sz="2000" dirty="0" smtClean="0">
                <a:solidFill>
                  <a:srgbClr val="00B050"/>
                </a:solidFill>
              </a:rPr>
              <a:t>”, tablillas de imágenes. Memorización de palabras, grupos de palabras, frases. Recordar una información (noticia periodística, acontecimiento…) y evocarla en un período de tiempo determinado. </a:t>
            </a:r>
          </a:p>
          <a:p>
            <a:r>
              <a:rPr lang="es-ES" sz="2000" dirty="0" smtClean="0">
                <a:solidFill>
                  <a:srgbClr val="00B050"/>
                </a:solidFill>
              </a:rPr>
              <a:t>• Recordar acontecimientos cotidianos (nombre de amigos o personas próximas al paciente, comida del día anterior, actividades del fin de semana anterior, etc.).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4" name="3 CuadroTexto"/>
          <p:cNvSpPr txBox="1"/>
          <p:nvPr/>
        </p:nvSpPr>
        <p:spPr>
          <a:xfrm>
            <a:off x="323528" y="1340769"/>
            <a:ext cx="8496944" cy="5324535"/>
          </a:xfrm>
          <a:prstGeom prst="rect">
            <a:avLst/>
          </a:prstGeom>
          <a:noFill/>
        </p:spPr>
        <p:txBody>
          <a:bodyPr wrap="square" rtlCol="0">
            <a:spAutoFit/>
          </a:bodyPr>
          <a:lstStyle/>
          <a:p>
            <a:r>
              <a:rPr lang="es-ES" sz="2000" dirty="0" smtClean="0">
                <a:solidFill>
                  <a:srgbClr val="00B050"/>
                </a:solidFill>
              </a:rPr>
              <a:t>MEMORIA REMOTA </a:t>
            </a:r>
          </a:p>
          <a:p>
            <a:r>
              <a:rPr lang="es-ES" sz="2000" dirty="0" smtClean="0">
                <a:solidFill>
                  <a:srgbClr val="00B050"/>
                </a:solidFill>
              </a:rPr>
              <a:t>• Ejercicios relacionados con los datos personales (recordar la dirección, nombre de los familiares más próximos, número de teléfono…).</a:t>
            </a:r>
          </a:p>
          <a:p>
            <a:r>
              <a:rPr lang="es-ES" sz="2000" dirty="0" smtClean="0">
                <a:solidFill>
                  <a:srgbClr val="00B050"/>
                </a:solidFill>
              </a:rPr>
              <a:t>• Ejercicios de memoria biográfica. </a:t>
            </a:r>
          </a:p>
          <a:p>
            <a:r>
              <a:rPr lang="es-ES" sz="2000" dirty="0" smtClean="0">
                <a:solidFill>
                  <a:srgbClr val="00B050"/>
                </a:solidFill>
              </a:rPr>
              <a:t>• Ejercicios </a:t>
            </a:r>
            <a:r>
              <a:rPr lang="es-ES" sz="2000" dirty="0" err="1" smtClean="0">
                <a:solidFill>
                  <a:srgbClr val="00B050"/>
                </a:solidFill>
              </a:rPr>
              <a:t>mnésicos</a:t>
            </a:r>
            <a:r>
              <a:rPr lang="es-ES" sz="2000" dirty="0" smtClean="0">
                <a:solidFill>
                  <a:srgbClr val="00B050"/>
                </a:solidFill>
              </a:rPr>
              <a:t> con material verbal (refranes, canciones, poemas…).</a:t>
            </a:r>
          </a:p>
          <a:p>
            <a:r>
              <a:rPr lang="es-ES" sz="2000" dirty="0" smtClean="0">
                <a:solidFill>
                  <a:srgbClr val="00B050"/>
                </a:solidFill>
              </a:rPr>
              <a:t>MEMORIA INMEDIATA </a:t>
            </a:r>
          </a:p>
          <a:p>
            <a:pPr>
              <a:buFont typeface="Arial" pitchFamily="34" charset="0"/>
              <a:buChar char="•"/>
            </a:pPr>
            <a:r>
              <a:rPr lang="es-ES" sz="2000" dirty="0" smtClean="0">
                <a:solidFill>
                  <a:srgbClr val="00B050"/>
                </a:solidFill>
              </a:rPr>
              <a:t> Repetición de listas numéricas. </a:t>
            </a:r>
          </a:p>
          <a:p>
            <a:r>
              <a:rPr lang="es-ES" sz="2000" dirty="0" smtClean="0">
                <a:solidFill>
                  <a:srgbClr val="00B050"/>
                </a:solidFill>
              </a:rPr>
              <a:t>• Ejercicios de repetición de palabras.</a:t>
            </a:r>
          </a:p>
          <a:p>
            <a:r>
              <a:rPr lang="es-ES" sz="2000" dirty="0" smtClean="0">
                <a:solidFill>
                  <a:srgbClr val="00B050"/>
                </a:solidFill>
              </a:rPr>
              <a:t>MEMORIA OPERATIVA para referirse a la habilidad que tenemos para guardar y manipular información por períodos cortos de tiempo.</a:t>
            </a:r>
          </a:p>
          <a:p>
            <a:r>
              <a:rPr lang="es-ES" sz="2000" dirty="0" smtClean="0">
                <a:solidFill>
                  <a:srgbClr val="00B050"/>
                </a:solidFill>
              </a:rPr>
              <a:t>Un buen ejemplo de una actividad que utiliza memoria operativa es la aritmética mental en la que hay que almacenar los números con los que hay que operar y los resultados intermedios mientras se procesa la operación. Al mismo tiempo hay que tener en cuenta la información almacenada en la memoria a largo plazo como las combinaciones numéricas básicas (tablas de suma o de multiplicación)</a:t>
            </a:r>
          </a:p>
          <a:p>
            <a:endParaRPr lang="es-ES" sz="2000" dirty="0" smtClean="0">
              <a:solidFill>
                <a:srgbClr val="00B05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5" name="4 CuadroTexto"/>
          <p:cNvSpPr txBox="1"/>
          <p:nvPr/>
        </p:nvSpPr>
        <p:spPr>
          <a:xfrm>
            <a:off x="571472" y="1643050"/>
            <a:ext cx="8001056" cy="523220"/>
          </a:xfrm>
          <a:prstGeom prst="rect">
            <a:avLst/>
          </a:prstGeom>
          <a:noFill/>
        </p:spPr>
        <p:txBody>
          <a:bodyPr wrap="square" rtlCol="0">
            <a:spAutoFit/>
          </a:bodyPr>
          <a:lstStyle/>
          <a:p>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611560" y="1772816"/>
            <a:ext cx="8352928" cy="2554545"/>
          </a:xfrm>
          <a:prstGeom prst="rect">
            <a:avLst/>
          </a:prstGeom>
          <a:noFill/>
        </p:spPr>
        <p:txBody>
          <a:bodyPr wrap="square" rtlCol="0">
            <a:spAutoFit/>
          </a:bodyPr>
          <a:lstStyle/>
          <a:p>
            <a:r>
              <a:rPr lang="es-ES" sz="2000" dirty="0" smtClean="0">
                <a:solidFill>
                  <a:srgbClr val="00B050"/>
                </a:solidFill>
              </a:rPr>
              <a:t>Otra actividad que requiere de memoria operativa es la comprensión de lectura.  Al comenzar a leer hay que recuperar de la memoria a largo plazo los conocimientos previos relacionados con el texto; estos se deben mantener presentes mientras se lee, con el fin de poder establecer conexiones entre lo que se conocía anteriormente y la nueva información.  Al mismo tiempo hay que conservar en la memoria la información que ya se ha leído mientras se continúa con la lectura del texto para que en todo momento se puedan hacer las conexiones relevantes.</a:t>
            </a:r>
            <a:endParaRPr lang="es-ES" sz="2000" dirty="0" smtClean="0">
              <a:solidFill>
                <a:srgbClr val="00B05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4" name="3 CuadroTexto"/>
          <p:cNvSpPr txBox="1"/>
          <p:nvPr/>
        </p:nvSpPr>
        <p:spPr>
          <a:xfrm>
            <a:off x="395536" y="1556792"/>
            <a:ext cx="8176992" cy="400110"/>
          </a:xfrm>
          <a:prstGeom prst="rect">
            <a:avLst/>
          </a:prstGeom>
          <a:noFill/>
        </p:spPr>
        <p:txBody>
          <a:bodyPr wrap="square" rtlCol="0">
            <a:spAutoFit/>
          </a:bodyPr>
          <a:lstStyle/>
          <a:p>
            <a:pPr algn="just"/>
            <a:endParaRPr lang="es-ES" sz="2000" dirty="0" smtClean="0">
              <a:solidFill>
                <a:srgbClr val="00B050"/>
              </a:solidFill>
              <a:latin typeface="Verdana" pitchFamily="34" charset="0"/>
              <a:ea typeface="Verdana" pitchFamily="34" charset="0"/>
              <a:cs typeface="Verdana" pitchFamily="34" charset="0"/>
            </a:endParaRPr>
          </a:p>
        </p:txBody>
      </p:sp>
      <p:pic>
        <p:nvPicPr>
          <p:cNvPr id="6" name="Picture 2" descr="C:\Users\gepac\Desktop\memoria-operativa.jpg"/>
          <p:cNvPicPr>
            <a:picLocks noChangeAspect="1" noChangeArrowheads="1"/>
          </p:cNvPicPr>
          <p:nvPr/>
        </p:nvPicPr>
        <p:blipFill>
          <a:blip r:embed="rId3" cstate="print"/>
          <a:srcRect/>
          <a:stretch>
            <a:fillRect/>
          </a:stretch>
        </p:blipFill>
        <p:spPr bwMode="auto">
          <a:xfrm>
            <a:off x="971600" y="1628800"/>
            <a:ext cx="7374384" cy="412293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pic>
        <p:nvPicPr>
          <p:cNvPr id="6" name="Picture 2" descr="C:\Users\gepac\Desktop\imagen1-colores.png"/>
          <p:cNvPicPr>
            <a:picLocks noChangeAspect="1" noChangeArrowheads="1"/>
          </p:cNvPicPr>
          <p:nvPr/>
        </p:nvPicPr>
        <p:blipFill>
          <a:blip r:embed="rId3" cstate="print"/>
          <a:srcRect/>
          <a:stretch>
            <a:fillRect/>
          </a:stretch>
        </p:blipFill>
        <p:spPr bwMode="auto">
          <a:xfrm>
            <a:off x="1115616" y="1484784"/>
            <a:ext cx="7445254" cy="432048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pic>
        <p:nvPicPr>
          <p:cNvPr id="9218" name="Picture 2" descr="C:\Users\gepac\Desktop\5216312-7784145.jpg"/>
          <p:cNvPicPr>
            <a:picLocks noChangeAspect="1" noChangeArrowheads="1"/>
          </p:cNvPicPr>
          <p:nvPr/>
        </p:nvPicPr>
        <p:blipFill>
          <a:blip r:embed="rId3" cstate="print"/>
          <a:srcRect/>
          <a:stretch>
            <a:fillRect/>
          </a:stretch>
        </p:blipFill>
        <p:spPr bwMode="auto">
          <a:xfrm>
            <a:off x="1187624" y="1844825"/>
            <a:ext cx="6696744" cy="42484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4" name="3 CuadroTexto"/>
          <p:cNvSpPr txBox="1"/>
          <p:nvPr/>
        </p:nvSpPr>
        <p:spPr>
          <a:xfrm>
            <a:off x="571472" y="1268760"/>
            <a:ext cx="8001056" cy="3785652"/>
          </a:xfrm>
          <a:prstGeom prst="rect">
            <a:avLst/>
          </a:prstGeom>
          <a:noFill/>
        </p:spPr>
        <p:txBody>
          <a:bodyPr wrap="square" rtlCol="0">
            <a:spAutoFit/>
          </a:bodyPr>
          <a:lstStyle/>
          <a:p>
            <a:pPr fontAlgn="base"/>
            <a:r>
              <a:rPr lang="es-ES" sz="2000" dirty="0" smtClean="0">
                <a:solidFill>
                  <a:srgbClr val="00B050"/>
                </a:solidFill>
              </a:rPr>
              <a:t>Se ha demostrado en investigaciones recientes que la quimioterapia puede afectar las funciones del cerebro relacionadas con el pensamiento, lo que se conoce como funcionamiento cognitivo. Algunas de las funciones cerebrales afectadas son la concentración, la memoria, la comprensión (entendimiento) y el razonamiento.</a:t>
            </a:r>
            <a:r>
              <a:rPr lang="es-ES" sz="2000" dirty="0" smtClean="0"/>
              <a:t> </a:t>
            </a:r>
          </a:p>
          <a:p>
            <a:pPr fontAlgn="base"/>
            <a:endParaRPr lang="es-ES" sz="2000" dirty="0" smtClean="0">
              <a:solidFill>
                <a:srgbClr val="00B050"/>
              </a:solidFill>
            </a:endParaRPr>
          </a:p>
          <a:p>
            <a:pPr fontAlgn="base"/>
            <a:r>
              <a:rPr lang="es-ES" sz="2000" dirty="0" smtClean="0">
                <a:solidFill>
                  <a:srgbClr val="00B050"/>
                </a:solidFill>
              </a:rPr>
              <a:t>El </a:t>
            </a:r>
            <a:r>
              <a:rPr lang="es-ES" sz="2000" dirty="0" err="1" smtClean="0">
                <a:solidFill>
                  <a:srgbClr val="00B050"/>
                </a:solidFill>
              </a:rPr>
              <a:t>quimiocerebro</a:t>
            </a:r>
            <a:r>
              <a:rPr lang="es-ES" sz="2000" dirty="0" smtClean="0">
                <a:solidFill>
                  <a:srgbClr val="00B050"/>
                </a:solidFill>
              </a:rPr>
              <a:t> “</a:t>
            </a:r>
            <a:r>
              <a:rPr lang="es-ES" sz="2000" dirty="0" err="1" smtClean="0">
                <a:solidFill>
                  <a:srgbClr val="00B050"/>
                </a:solidFill>
              </a:rPr>
              <a:t>quimioneblina</a:t>
            </a:r>
            <a:r>
              <a:rPr lang="es-ES" sz="2000" dirty="0" smtClean="0">
                <a:solidFill>
                  <a:srgbClr val="00B050"/>
                </a:solidFill>
              </a:rPr>
              <a:t>” (cerebro afectado por la quimioterapia [“chimo </a:t>
            </a:r>
            <a:r>
              <a:rPr lang="es-ES" sz="2000" dirty="0" err="1" smtClean="0">
                <a:solidFill>
                  <a:srgbClr val="00B050"/>
                </a:solidFill>
              </a:rPr>
              <a:t>brain</a:t>
            </a:r>
            <a:r>
              <a:rPr lang="es-ES" sz="2000" dirty="0" smtClean="0">
                <a:solidFill>
                  <a:srgbClr val="00B050"/>
                </a:solidFill>
              </a:rPr>
              <a:t>” o “</a:t>
            </a:r>
            <a:r>
              <a:rPr lang="es-ES" sz="2000" dirty="0" err="1" smtClean="0">
                <a:solidFill>
                  <a:srgbClr val="00B050"/>
                </a:solidFill>
              </a:rPr>
              <a:t>chemo-fog</a:t>
            </a:r>
            <a:r>
              <a:rPr lang="es-ES" sz="2000" dirty="0" smtClean="0">
                <a:solidFill>
                  <a:srgbClr val="00B050"/>
                </a:solidFill>
              </a:rPr>
              <a:t>”, en inglés], un término genérico para designar la disfunción cognitiva y los cambios neurofisiológicos producidos por la toxicidad de la quimioterapia, es un parámetro de calidad de vida importante para los supervivientes de cáncer.</a:t>
            </a:r>
          </a:p>
          <a:p>
            <a:endParaRPr lang="es-ES" sz="2000" dirty="0" smtClean="0">
              <a:solidFill>
                <a:srgbClr val="597591"/>
              </a:solidFill>
              <a:latin typeface="Verdana" pitchFamily="34" charset="0"/>
              <a:ea typeface="Verdana" pitchFamily="34" charset="0"/>
              <a:cs typeface="Verdana" pitchFamily="34" charset="0"/>
            </a:endParaRPr>
          </a:p>
        </p:txBody>
      </p:sp>
      <p:pic>
        <p:nvPicPr>
          <p:cNvPr id="2050" name="Picture 2" descr="C:\Users\gepac\Desktop\cancer-survivors-guide-to-chemo-brain-and-recovery-15-728.jpg"/>
          <p:cNvPicPr>
            <a:picLocks noChangeAspect="1" noChangeArrowheads="1"/>
          </p:cNvPicPr>
          <p:nvPr/>
        </p:nvPicPr>
        <p:blipFill>
          <a:blip r:embed="rId3" cstate="print"/>
          <a:srcRect/>
          <a:stretch>
            <a:fillRect/>
          </a:stretch>
        </p:blipFill>
        <p:spPr bwMode="auto">
          <a:xfrm>
            <a:off x="2123728" y="4941168"/>
            <a:ext cx="3240360" cy="191683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pic>
        <p:nvPicPr>
          <p:cNvPr id="10242" name="Picture 2" descr="C:\Users\gepac\Desktop\ejercicio-para-potenciar-la-memoria-en-personas-mayores-10-638.jpg"/>
          <p:cNvPicPr>
            <a:picLocks noChangeAspect="1" noChangeArrowheads="1"/>
          </p:cNvPicPr>
          <p:nvPr/>
        </p:nvPicPr>
        <p:blipFill>
          <a:blip r:embed="rId3" cstate="print"/>
          <a:srcRect/>
          <a:stretch>
            <a:fillRect/>
          </a:stretch>
        </p:blipFill>
        <p:spPr bwMode="auto">
          <a:xfrm>
            <a:off x="1533525" y="1412776"/>
            <a:ext cx="6076950" cy="439248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pic>
        <p:nvPicPr>
          <p:cNvPr id="11266" name="Picture 2" descr="C:\Users\gepac\Desktop\ejercicio-para-potenciar-la-memoria-en-personas-mayores-12-638.jpg"/>
          <p:cNvPicPr>
            <a:picLocks noChangeAspect="1" noChangeArrowheads="1"/>
          </p:cNvPicPr>
          <p:nvPr/>
        </p:nvPicPr>
        <p:blipFill>
          <a:blip r:embed="rId3" cstate="print"/>
          <a:srcRect/>
          <a:stretch>
            <a:fillRect/>
          </a:stretch>
        </p:blipFill>
        <p:spPr bwMode="auto">
          <a:xfrm>
            <a:off x="1533525" y="1556792"/>
            <a:ext cx="6076950" cy="482453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pic>
        <p:nvPicPr>
          <p:cNvPr id="12290" name="Picture 2" descr="C:\Users\gepac\Desktop\ejercicio-para-potenciar-la-memoria-en-personas-mayores-12-638.jpg"/>
          <p:cNvPicPr>
            <a:picLocks noChangeAspect="1" noChangeArrowheads="1"/>
          </p:cNvPicPr>
          <p:nvPr/>
        </p:nvPicPr>
        <p:blipFill>
          <a:blip r:embed="rId3" cstate="print"/>
          <a:srcRect/>
          <a:stretch>
            <a:fillRect/>
          </a:stretch>
        </p:blipFill>
        <p:spPr bwMode="auto">
          <a:xfrm>
            <a:off x="1533525" y="1340768"/>
            <a:ext cx="6076950" cy="446449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mercader\Desktop\10 CONGRESO GEPAC\PLANTILLA POWERPOINT 10 CONGRESO GEPAC 2015\IMAGENES\INTERIOR_3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5" name="4 CuadroTexto"/>
          <p:cNvSpPr txBox="1"/>
          <p:nvPr/>
        </p:nvSpPr>
        <p:spPr>
          <a:xfrm>
            <a:off x="571472" y="1643050"/>
            <a:ext cx="8001056" cy="523220"/>
          </a:xfrm>
          <a:prstGeom prst="rect">
            <a:avLst/>
          </a:prstGeom>
          <a:noFill/>
        </p:spPr>
        <p:txBody>
          <a:bodyPr wrap="square" rtlCol="0">
            <a:spAutoFit/>
          </a:bodyPr>
          <a:lstStyle/>
          <a:p>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395536" y="1628800"/>
            <a:ext cx="8176992" cy="3785652"/>
          </a:xfrm>
          <a:prstGeom prst="rect">
            <a:avLst/>
          </a:prstGeom>
          <a:noFill/>
        </p:spPr>
        <p:txBody>
          <a:bodyPr wrap="square" rtlCol="0">
            <a:spAutoFit/>
          </a:bodyPr>
          <a:lstStyle/>
          <a:p>
            <a:r>
              <a:rPr lang="es-ES" sz="2000" dirty="0" smtClean="0">
                <a:solidFill>
                  <a:srgbClr val="7030A0"/>
                </a:solidFill>
                <a:latin typeface="Verdana" pitchFamily="34" charset="0"/>
                <a:ea typeface="Verdana" pitchFamily="34" charset="0"/>
                <a:cs typeface="Verdana" pitchFamily="34" charset="0"/>
              </a:rPr>
              <a:t>¿Cómo mejorarla?</a:t>
            </a:r>
          </a:p>
          <a:p>
            <a:endParaRPr lang="es-ES" sz="2000" dirty="0" smtClean="0">
              <a:solidFill>
                <a:srgbClr val="00B050"/>
              </a:solidFill>
              <a:latin typeface="Verdana" pitchFamily="34" charset="0"/>
              <a:ea typeface="Verdana" pitchFamily="34" charset="0"/>
              <a:cs typeface="Verdana" pitchFamily="34" charset="0"/>
            </a:endParaRPr>
          </a:p>
          <a:p>
            <a:pPr>
              <a:buFont typeface="Arial" pitchFamily="34" charset="0"/>
              <a:buChar char="•"/>
            </a:pPr>
            <a:r>
              <a:rPr lang="es-ES" sz="2000" dirty="0" smtClean="0">
                <a:solidFill>
                  <a:srgbClr val="00B050"/>
                </a:solidFill>
                <a:latin typeface="Verdana" pitchFamily="34" charset="0"/>
                <a:ea typeface="Verdana" pitchFamily="34" charset="0"/>
                <a:cs typeface="Verdana" pitchFamily="34" charset="0"/>
              </a:rPr>
              <a:t> Con un entrenamiento a nivel neuropsicológico o profesional capacitado, por medio de un programa de estimulación cognitiva. </a:t>
            </a:r>
          </a:p>
          <a:p>
            <a:pPr>
              <a:buFont typeface="Arial" pitchFamily="34" charset="0"/>
              <a:buChar char="•"/>
            </a:pPr>
            <a:r>
              <a:rPr lang="es-ES" sz="2000" dirty="0" smtClean="0">
                <a:solidFill>
                  <a:srgbClr val="00B050"/>
                </a:solidFill>
                <a:latin typeface="Verdana" pitchFamily="34" charset="0"/>
                <a:ea typeface="Verdana" pitchFamily="34" charset="0"/>
                <a:cs typeface="Verdana" pitchFamily="34" charset="0"/>
              </a:rPr>
              <a:t> Utilizando recursos externos (móviles, agenda).</a:t>
            </a:r>
          </a:p>
          <a:p>
            <a:pPr>
              <a:buFont typeface="Arial" pitchFamily="34" charset="0"/>
              <a:buChar char="•"/>
            </a:pPr>
            <a:r>
              <a:rPr lang="es-ES" sz="2000" dirty="0" smtClean="0">
                <a:solidFill>
                  <a:srgbClr val="00B050"/>
                </a:solidFill>
                <a:latin typeface="Verdana" pitchFamily="34" charset="0"/>
                <a:ea typeface="Verdana" pitchFamily="34" charset="0"/>
                <a:cs typeface="Verdana" pitchFamily="34" charset="0"/>
              </a:rPr>
              <a:t> Ejercicios de memoria todo los días (rutinas).</a:t>
            </a:r>
          </a:p>
          <a:p>
            <a:pPr>
              <a:buFont typeface="Arial" pitchFamily="34" charset="0"/>
              <a:buChar char="•"/>
            </a:pPr>
            <a:r>
              <a:rPr lang="es-ES" sz="2000" dirty="0" smtClean="0">
                <a:solidFill>
                  <a:srgbClr val="00B050"/>
                </a:solidFill>
                <a:latin typeface="Verdana" pitchFamily="34" charset="0"/>
                <a:ea typeface="Verdana" pitchFamily="34" charset="0"/>
                <a:cs typeface="Verdana" pitchFamily="34" charset="0"/>
              </a:rPr>
              <a:t> Crucigrama, sopas de letra.</a:t>
            </a:r>
          </a:p>
          <a:p>
            <a:pPr>
              <a:buFont typeface="Arial" pitchFamily="34" charset="0"/>
              <a:buChar char="•"/>
            </a:pPr>
            <a:r>
              <a:rPr lang="es-ES" sz="2000" dirty="0" smtClean="0">
                <a:solidFill>
                  <a:srgbClr val="00B050"/>
                </a:solidFill>
                <a:latin typeface="Verdana" pitchFamily="34" charset="0"/>
                <a:ea typeface="Verdana" pitchFamily="34" charset="0"/>
                <a:cs typeface="Verdana" pitchFamily="34" charset="0"/>
              </a:rPr>
              <a:t> </a:t>
            </a:r>
            <a:r>
              <a:rPr lang="es-ES" sz="2000" u="sng" dirty="0" err="1" smtClean="0">
                <a:solidFill>
                  <a:srgbClr val="00B050"/>
                </a:solidFill>
                <a:latin typeface="Verdana" pitchFamily="34" charset="0"/>
                <a:ea typeface="Verdana" pitchFamily="34" charset="0"/>
                <a:cs typeface="Verdana" pitchFamily="34" charset="0"/>
              </a:rPr>
              <a:t>Fit</a:t>
            </a:r>
            <a:r>
              <a:rPr lang="es-ES" sz="2000" u="sng" dirty="0" smtClean="0">
                <a:solidFill>
                  <a:srgbClr val="00B050"/>
                </a:solidFill>
                <a:latin typeface="Verdana" pitchFamily="34" charset="0"/>
                <a:ea typeface="Verdana" pitchFamily="34" charset="0"/>
                <a:cs typeface="Verdana" pitchFamily="34" charset="0"/>
              </a:rPr>
              <a:t> </a:t>
            </a:r>
            <a:r>
              <a:rPr lang="es-ES" sz="2000" u="sng" dirty="0" err="1" smtClean="0">
                <a:solidFill>
                  <a:srgbClr val="00B050"/>
                </a:solidFill>
                <a:latin typeface="Verdana" pitchFamily="34" charset="0"/>
                <a:ea typeface="Verdana" pitchFamily="34" charset="0"/>
                <a:cs typeface="Verdana" pitchFamily="34" charset="0"/>
              </a:rPr>
              <a:t>brains</a:t>
            </a:r>
            <a:r>
              <a:rPr lang="es-ES" sz="2000" u="sng" dirty="0" smtClean="0">
                <a:solidFill>
                  <a:srgbClr val="00B050"/>
                </a:solidFill>
                <a:latin typeface="Verdana" pitchFamily="34" charset="0"/>
                <a:ea typeface="Verdana" pitchFamily="34" charset="0"/>
                <a:cs typeface="Verdana" pitchFamily="34" charset="0"/>
              </a:rPr>
              <a:t> </a:t>
            </a:r>
            <a:r>
              <a:rPr lang="es-ES" sz="2000" u="sng" dirty="0" err="1" smtClean="0">
                <a:solidFill>
                  <a:srgbClr val="00B050"/>
                </a:solidFill>
                <a:latin typeface="Verdana" pitchFamily="34" charset="0"/>
                <a:ea typeface="Verdana" pitchFamily="34" charset="0"/>
                <a:cs typeface="Verdana" pitchFamily="34" charset="0"/>
              </a:rPr>
              <a:t>trainer</a:t>
            </a:r>
            <a:endParaRPr lang="es-ES" sz="2000" u="sng" dirty="0" smtClean="0">
              <a:solidFill>
                <a:srgbClr val="00B050"/>
              </a:solidFill>
              <a:latin typeface="Verdana" pitchFamily="34" charset="0"/>
              <a:ea typeface="Verdana" pitchFamily="34" charset="0"/>
              <a:cs typeface="Verdana" pitchFamily="34" charset="0"/>
            </a:endParaRPr>
          </a:p>
          <a:p>
            <a:pPr>
              <a:buFont typeface="Arial" pitchFamily="34" charset="0"/>
              <a:buChar char="•"/>
            </a:pPr>
            <a:r>
              <a:rPr lang="es-ES" sz="2000" u="sng" dirty="0" smtClean="0">
                <a:solidFill>
                  <a:srgbClr val="00B050"/>
                </a:solidFill>
              </a:rPr>
              <a:t> EINSTEN (lógica, memoria, atención, calculo, viso-percepción) te va avisando si vas entrenando tu cerebro.</a:t>
            </a:r>
            <a:endParaRPr lang="es-ES" sz="2000" dirty="0" smtClean="0">
              <a:solidFill>
                <a:srgbClr val="00B050"/>
              </a:solidFill>
            </a:endParaRPr>
          </a:p>
          <a:p>
            <a:endParaRPr lang="es-ES" sz="2000" dirty="0" smtClean="0">
              <a:solidFill>
                <a:srgbClr val="597591"/>
              </a:solidFill>
              <a:latin typeface="Verdana" pitchFamily="34" charset="0"/>
              <a:ea typeface="Verdana" pitchFamily="34" charset="0"/>
              <a:cs typeface="Verdan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mercader\Desktop\10 CONGRESO GEPAC\PLANTILLA POWERPOINT 10 CONGRESO GEPAC 2015\IMAGENES\INTERIOR_3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5" name="4 CuadroTexto"/>
          <p:cNvSpPr txBox="1"/>
          <p:nvPr/>
        </p:nvSpPr>
        <p:spPr>
          <a:xfrm>
            <a:off x="571472" y="1643050"/>
            <a:ext cx="8001056" cy="523220"/>
          </a:xfrm>
          <a:prstGeom prst="rect">
            <a:avLst/>
          </a:prstGeom>
          <a:noFill/>
        </p:spPr>
        <p:txBody>
          <a:bodyPr wrap="square" rtlCol="0">
            <a:spAutoFit/>
          </a:bodyPr>
          <a:lstStyle/>
          <a:p>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395536" y="1628800"/>
            <a:ext cx="8176992" cy="3477875"/>
          </a:xfrm>
          <a:prstGeom prst="rect">
            <a:avLst/>
          </a:prstGeom>
          <a:noFill/>
        </p:spPr>
        <p:txBody>
          <a:bodyPr wrap="square" rtlCol="0">
            <a:spAutoFit/>
          </a:bodyPr>
          <a:lstStyle/>
          <a:p>
            <a:pPr algn="ctr"/>
            <a:r>
              <a:rPr lang="es-ES" sz="2000" dirty="0" smtClean="0">
                <a:solidFill>
                  <a:srgbClr val="7030A0"/>
                </a:solidFill>
                <a:latin typeface="Verdana" pitchFamily="34" charset="0"/>
                <a:ea typeface="Verdana" pitchFamily="34" charset="0"/>
                <a:cs typeface="Verdana" pitchFamily="34" charset="0"/>
              </a:rPr>
              <a:t>¿Cómo mejorarla?</a:t>
            </a:r>
          </a:p>
          <a:p>
            <a:endParaRPr lang="es-ES" sz="2000" dirty="0" smtClean="0">
              <a:solidFill>
                <a:srgbClr val="00B050"/>
              </a:solidFill>
              <a:latin typeface="Verdana" pitchFamily="34" charset="0"/>
              <a:ea typeface="Verdana" pitchFamily="34" charset="0"/>
              <a:cs typeface="Verdana" pitchFamily="34" charset="0"/>
            </a:endParaRPr>
          </a:p>
          <a:p>
            <a:pPr>
              <a:buFont typeface="Arial" pitchFamily="34" charset="0"/>
              <a:buChar char="•"/>
            </a:pPr>
            <a:r>
              <a:rPr lang="es-ES" sz="2000" dirty="0" smtClean="0">
                <a:solidFill>
                  <a:srgbClr val="00B050"/>
                </a:solidFill>
                <a:latin typeface="Verdana" pitchFamily="34" charset="0"/>
                <a:ea typeface="Verdana" pitchFamily="34" charset="0"/>
                <a:cs typeface="Verdana" pitchFamily="34" charset="0"/>
              </a:rPr>
              <a:t>Apalabrado</a:t>
            </a:r>
          </a:p>
          <a:p>
            <a:pPr>
              <a:buFont typeface="Arial" pitchFamily="34" charset="0"/>
              <a:buChar char="•"/>
            </a:pPr>
            <a:r>
              <a:rPr lang="es-ES" sz="2000" dirty="0" err="1" smtClean="0">
                <a:solidFill>
                  <a:srgbClr val="00B050"/>
                </a:solidFill>
                <a:latin typeface="Verdana" pitchFamily="34" charset="0"/>
                <a:ea typeface="Verdana" pitchFamily="34" charset="0"/>
                <a:cs typeface="Verdana" pitchFamily="34" charset="0"/>
              </a:rPr>
              <a:t>Scrabble</a:t>
            </a:r>
            <a:endParaRPr lang="es-ES" sz="2000" dirty="0" smtClean="0">
              <a:solidFill>
                <a:srgbClr val="00B050"/>
              </a:solidFill>
              <a:latin typeface="Verdana" pitchFamily="34" charset="0"/>
              <a:ea typeface="Verdana" pitchFamily="34" charset="0"/>
              <a:cs typeface="Verdana" pitchFamily="34" charset="0"/>
            </a:endParaRPr>
          </a:p>
          <a:p>
            <a:pPr>
              <a:buFont typeface="Arial" pitchFamily="34" charset="0"/>
              <a:buChar char="•"/>
            </a:pPr>
            <a:r>
              <a:rPr lang="es-ES" sz="2000" dirty="0" smtClean="0">
                <a:solidFill>
                  <a:srgbClr val="00B050"/>
                </a:solidFill>
                <a:latin typeface="Verdana" pitchFamily="34" charset="0"/>
                <a:ea typeface="Verdana" pitchFamily="34" charset="0"/>
                <a:cs typeface="Verdana" pitchFamily="34" charset="0"/>
              </a:rPr>
              <a:t>Cifras y letras </a:t>
            </a:r>
          </a:p>
          <a:p>
            <a:endParaRPr lang="es-ES" sz="2000" u="sng" dirty="0" smtClean="0">
              <a:solidFill>
                <a:srgbClr val="7030A0"/>
              </a:solidFill>
              <a:latin typeface="Verdana" pitchFamily="34" charset="0"/>
              <a:ea typeface="Verdana" pitchFamily="34" charset="0"/>
              <a:cs typeface="Verdana" pitchFamily="34" charset="0"/>
            </a:endParaRPr>
          </a:p>
          <a:p>
            <a:r>
              <a:rPr lang="es-ES" sz="2000" u="sng" dirty="0" smtClean="0">
                <a:solidFill>
                  <a:srgbClr val="7030A0"/>
                </a:solidFill>
                <a:latin typeface="Verdana" pitchFamily="34" charset="0"/>
                <a:ea typeface="Verdana" pitchFamily="34" charset="0"/>
                <a:cs typeface="Verdana" pitchFamily="34" charset="0"/>
              </a:rPr>
              <a:t>Nota</a:t>
            </a:r>
            <a:r>
              <a:rPr lang="es-ES" sz="2000" dirty="0" smtClean="0">
                <a:solidFill>
                  <a:srgbClr val="7030A0"/>
                </a:solidFill>
                <a:latin typeface="Verdana" pitchFamily="34" charset="0"/>
                <a:ea typeface="Verdana" pitchFamily="34" charset="0"/>
                <a:cs typeface="Verdana" pitchFamily="34" charset="0"/>
              </a:rPr>
              <a:t>: dormir bien, relajación, ejercicios, son factores que ayudan a mejorar la memoria. </a:t>
            </a:r>
          </a:p>
          <a:p>
            <a:r>
              <a:rPr lang="es-ES" sz="2000" dirty="0" smtClean="0">
                <a:solidFill>
                  <a:srgbClr val="7030A0"/>
                </a:solidFill>
                <a:latin typeface="Verdana" pitchFamily="34" charset="0"/>
                <a:ea typeface="Verdana" pitchFamily="34" charset="0"/>
                <a:cs typeface="Verdana" pitchFamily="34" charset="0"/>
              </a:rPr>
              <a:t>Hay otros procesos incluidos en la memoria que se tienen que evaluar: la percepción, lectoescritura, </a:t>
            </a:r>
            <a:r>
              <a:rPr lang="es-ES" sz="2000" dirty="0" err="1" smtClean="0">
                <a:solidFill>
                  <a:srgbClr val="7030A0"/>
                </a:solidFill>
                <a:latin typeface="Verdana" pitchFamily="34" charset="0"/>
                <a:ea typeface="Verdana" pitchFamily="34" charset="0"/>
                <a:cs typeface="Verdana" pitchFamily="34" charset="0"/>
              </a:rPr>
              <a:t>visoconstrucción</a:t>
            </a:r>
            <a:r>
              <a:rPr lang="es-ES" sz="2000" dirty="0" smtClean="0">
                <a:solidFill>
                  <a:srgbClr val="7030A0"/>
                </a:solidFill>
                <a:latin typeface="Verdana" pitchFamily="34" charset="0"/>
                <a:ea typeface="Verdana" pitchFamily="34" charset="0"/>
                <a:cs typeface="Verdana" pitchFamily="34" charset="0"/>
              </a:rPr>
              <a:t>.</a:t>
            </a:r>
          </a:p>
          <a:p>
            <a:endParaRPr lang="es-ES" sz="2000" dirty="0" smtClean="0">
              <a:solidFill>
                <a:srgbClr val="597591"/>
              </a:solidFill>
              <a:latin typeface="Verdana" pitchFamily="34" charset="0"/>
              <a:ea typeface="Verdana" pitchFamily="34" charset="0"/>
              <a:cs typeface="Verdan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mercader\Desktop\10 CONGRESO GEPAC\PLANTILLA POWERPOINT 10 CONGRESO GEPAC 2015\IMAGENES\INTERIOR_3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5" name="4 CuadroTexto"/>
          <p:cNvSpPr txBox="1"/>
          <p:nvPr/>
        </p:nvSpPr>
        <p:spPr>
          <a:xfrm>
            <a:off x="571472" y="1643050"/>
            <a:ext cx="8001056" cy="523220"/>
          </a:xfrm>
          <a:prstGeom prst="rect">
            <a:avLst/>
          </a:prstGeom>
          <a:noFill/>
        </p:spPr>
        <p:txBody>
          <a:bodyPr wrap="square" rtlCol="0">
            <a:spAutoFit/>
          </a:bodyPr>
          <a:lstStyle/>
          <a:p>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395536" y="1628800"/>
            <a:ext cx="8176992" cy="400110"/>
          </a:xfrm>
          <a:prstGeom prst="rect">
            <a:avLst/>
          </a:prstGeom>
          <a:noFill/>
        </p:spPr>
        <p:txBody>
          <a:bodyPr wrap="square" rtlCol="0">
            <a:spAutoFit/>
          </a:bodyPr>
          <a:lstStyle/>
          <a:p>
            <a:endParaRPr lang="es-ES" sz="2000" dirty="0" smtClean="0">
              <a:solidFill>
                <a:srgbClr val="597591"/>
              </a:solidFill>
              <a:latin typeface="Verdana" pitchFamily="34" charset="0"/>
              <a:ea typeface="Verdana" pitchFamily="34" charset="0"/>
              <a:cs typeface="Verdana" pitchFamily="34" charset="0"/>
            </a:endParaRPr>
          </a:p>
        </p:txBody>
      </p:sp>
      <p:pic>
        <p:nvPicPr>
          <p:cNvPr id="6" name="Picture 2" descr="C:\Users\gepac\Desktop\stop.jpg"/>
          <p:cNvPicPr>
            <a:picLocks noChangeAspect="1" noChangeArrowheads="1"/>
          </p:cNvPicPr>
          <p:nvPr/>
        </p:nvPicPr>
        <p:blipFill>
          <a:blip r:embed="rId3" cstate="print"/>
          <a:srcRect/>
          <a:stretch>
            <a:fillRect/>
          </a:stretch>
        </p:blipFill>
        <p:spPr bwMode="auto">
          <a:xfrm>
            <a:off x="1259633" y="1700808"/>
            <a:ext cx="6788510" cy="439248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mercader\Desktop\10 CONGRESO GEPAC\PLANTILLA POWERPOINT 10 CONGRESO GEPAC 2015\IMAGENES\INTERIOR_3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5" name="4 CuadroTexto"/>
          <p:cNvSpPr txBox="1"/>
          <p:nvPr/>
        </p:nvSpPr>
        <p:spPr>
          <a:xfrm>
            <a:off x="571472" y="1643050"/>
            <a:ext cx="8001056" cy="523220"/>
          </a:xfrm>
          <a:prstGeom prst="rect">
            <a:avLst/>
          </a:prstGeom>
          <a:noFill/>
        </p:spPr>
        <p:txBody>
          <a:bodyPr wrap="square" rtlCol="0">
            <a:spAutoFit/>
          </a:bodyPr>
          <a:lstStyle/>
          <a:p>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395536" y="1628800"/>
            <a:ext cx="8176992" cy="400110"/>
          </a:xfrm>
          <a:prstGeom prst="rect">
            <a:avLst/>
          </a:prstGeom>
          <a:noFill/>
        </p:spPr>
        <p:txBody>
          <a:bodyPr wrap="square" rtlCol="0">
            <a:spAutoFit/>
          </a:bodyPr>
          <a:lstStyle/>
          <a:p>
            <a:endParaRPr lang="es-ES" sz="2000" dirty="0" smtClean="0">
              <a:solidFill>
                <a:srgbClr val="597591"/>
              </a:solidFill>
              <a:latin typeface="Verdana" pitchFamily="34" charset="0"/>
              <a:ea typeface="Verdana" pitchFamily="34" charset="0"/>
              <a:cs typeface="Verdana" pitchFamily="34" charset="0"/>
            </a:endParaRPr>
          </a:p>
        </p:txBody>
      </p:sp>
      <p:pic>
        <p:nvPicPr>
          <p:cNvPr id="41986" name="Picture 2" descr="C:\Users\m.rojas\Desktop\03227379587b77cf29a7c0c4442fa5e8.jpg"/>
          <p:cNvPicPr>
            <a:picLocks noChangeAspect="1" noChangeArrowheads="1"/>
          </p:cNvPicPr>
          <p:nvPr/>
        </p:nvPicPr>
        <p:blipFill>
          <a:blip r:embed="rId3" cstate="print"/>
          <a:srcRect/>
          <a:stretch>
            <a:fillRect/>
          </a:stretch>
        </p:blipFill>
        <p:spPr bwMode="auto">
          <a:xfrm>
            <a:off x="928662" y="1357298"/>
            <a:ext cx="7010400" cy="484822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mercader\Desktop\10 CONGRESO GEPAC\PLANTILLA POWERPOINT 10 CONGRESO GEPAC 2015\IMAGENES\TRASERA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pic>
        <p:nvPicPr>
          <p:cNvPr id="3" name="Picture 2" descr="C:\Users\m.rojas\Desktop\imagen-post-it-gracias.jpg"/>
          <p:cNvPicPr>
            <a:picLocks noChangeAspect="1" noChangeArrowheads="1"/>
          </p:cNvPicPr>
          <p:nvPr/>
        </p:nvPicPr>
        <p:blipFill>
          <a:blip r:embed="rId3" cstate="print"/>
          <a:srcRect/>
          <a:stretch>
            <a:fillRect/>
          </a:stretch>
        </p:blipFill>
        <p:spPr bwMode="auto">
          <a:xfrm>
            <a:off x="4357686" y="357166"/>
            <a:ext cx="4643437" cy="3071834"/>
          </a:xfrm>
          <a:prstGeom prst="rect">
            <a:avLst/>
          </a:prstGeom>
          <a:noFill/>
        </p:spPr>
      </p:pic>
      <p:sp>
        <p:nvSpPr>
          <p:cNvPr id="4" name="3 Rectángulo"/>
          <p:cNvSpPr/>
          <p:nvPr/>
        </p:nvSpPr>
        <p:spPr>
          <a:xfrm>
            <a:off x="4643438" y="3857627"/>
            <a:ext cx="2928958" cy="369332"/>
          </a:xfrm>
          <a:prstGeom prst="rect">
            <a:avLst/>
          </a:prstGeom>
        </p:spPr>
        <p:txBody>
          <a:bodyPr wrap="square">
            <a:spAutoFit/>
          </a:bodyPr>
          <a:lstStyle/>
          <a:p>
            <a:r>
              <a:rPr lang="es-ES" dirty="0" smtClean="0">
                <a:solidFill>
                  <a:srgbClr val="7030A0"/>
                </a:solidFill>
              </a:rPr>
              <a:t>Correo: m.rojas@gepac.es</a:t>
            </a:r>
            <a:endParaRPr lang="es-ES"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5" name="4 CuadroTexto"/>
          <p:cNvSpPr txBox="1"/>
          <p:nvPr/>
        </p:nvSpPr>
        <p:spPr>
          <a:xfrm>
            <a:off x="571472" y="1643050"/>
            <a:ext cx="8001056" cy="523220"/>
          </a:xfrm>
          <a:prstGeom prst="rect">
            <a:avLst/>
          </a:prstGeom>
          <a:noFill/>
        </p:spPr>
        <p:txBody>
          <a:bodyPr wrap="square" rtlCol="0">
            <a:spAutoFit/>
          </a:bodyPr>
          <a:lstStyle/>
          <a:p>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539552" y="1628800"/>
            <a:ext cx="8032976" cy="2246769"/>
          </a:xfrm>
          <a:prstGeom prst="rect">
            <a:avLst/>
          </a:prstGeom>
          <a:noFill/>
        </p:spPr>
        <p:txBody>
          <a:bodyPr wrap="square" rtlCol="0">
            <a:spAutoFit/>
          </a:bodyPr>
          <a:lstStyle/>
          <a:p>
            <a:r>
              <a:rPr lang="es-ES" sz="2000" dirty="0" smtClean="0">
                <a:solidFill>
                  <a:srgbClr val="00B050"/>
                </a:solidFill>
              </a:rPr>
              <a:t>Si usted presenta problemas del pensamiento que interfieren con su vida diaria, existen ejercicios y programas, así como tratamientos que pueden ayudarles a retener o mejorar su memoria y sus destrezas de solución de problemas. Además, puede aprender estrategias que pueden ayudarle a lidiar con la pérdida del funcionamiento cognitivo.</a:t>
            </a:r>
          </a:p>
          <a:p>
            <a:endParaRPr lang="es-ES" sz="2000" dirty="0" smtClean="0">
              <a:solidFill>
                <a:srgbClr val="00B050"/>
              </a:solidFill>
            </a:endParaRPr>
          </a:p>
          <a:p>
            <a:endParaRPr lang="es-ES" sz="2000" dirty="0" smtClean="0">
              <a:solidFill>
                <a:srgbClr val="00B050"/>
              </a:solidFill>
              <a:latin typeface="Verdana" pitchFamily="34" charset="0"/>
              <a:ea typeface="Verdana" pitchFamily="34" charset="0"/>
              <a:cs typeface="Verdana" pitchFamily="34" charset="0"/>
            </a:endParaRPr>
          </a:p>
        </p:txBody>
      </p:sp>
      <p:pic>
        <p:nvPicPr>
          <p:cNvPr id="2" name="Picture 2" descr="C:\Users\gepac\Desktop\p2.png"/>
          <p:cNvPicPr>
            <a:picLocks noChangeAspect="1" noChangeArrowheads="1"/>
          </p:cNvPicPr>
          <p:nvPr/>
        </p:nvPicPr>
        <p:blipFill>
          <a:blip r:embed="rId3" cstate="print"/>
          <a:srcRect/>
          <a:stretch>
            <a:fillRect/>
          </a:stretch>
        </p:blipFill>
        <p:spPr bwMode="auto">
          <a:xfrm>
            <a:off x="1389598" y="3573016"/>
            <a:ext cx="5198626" cy="26642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5" name="4 CuadroTexto"/>
          <p:cNvSpPr txBox="1"/>
          <p:nvPr/>
        </p:nvSpPr>
        <p:spPr>
          <a:xfrm>
            <a:off x="683568" y="692696"/>
            <a:ext cx="8104984" cy="523220"/>
          </a:xfrm>
          <a:prstGeom prst="rect">
            <a:avLst/>
          </a:prstGeom>
          <a:noFill/>
        </p:spPr>
        <p:txBody>
          <a:bodyPr wrap="square" rtlCol="0">
            <a:spAutoFit/>
          </a:bodyPr>
          <a:lstStyle/>
          <a:p>
            <a:pPr algn="ctr"/>
            <a:r>
              <a:rPr lang="es-ES" sz="2800" dirty="0" smtClean="0">
                <a:solidFill>
                  <a:srgbClr val="8666A9"/>
                </a:solidFill>
                <a:latin typeface="Verdana" pitchFamily="34" charset="0"/>
                <a:ea typeface="Verdana" pitchFamily="34" charset="0"/>
                <a:cs typeface="Verdana" pitchFamily="34" charset="0"/>
              </a:rPr>
              <a:t>CONCEPTO IMPORTANTE </a:t>
            </a:r>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500088" y="1508575"/>
            <a:ext cx="8001056" cy="2308324"/>
          </a:xfrm>
          <a:prstGeom prst="rect">
            <a:avLst/>
          </a:prstGeom>
          <a:noFill/>
        </p:spPr>
        <p:txBody>
          <a:bodyPr wrap="square" rtlCol="0">
            <a:spAutoFit/>
          </a:bodyPr>
          <a:lstStyle/>
          <a:p>
            <a:pPr fontAlgn="base"/>
            <a:r>
              <a:rPr lang="es-ES" sz="2000" dirty="0" smtClean="0">
                <a:solidFill>
                  <a:srgbClr val="00B050"/>
                </a:solidFill>
              </a:rPr>
              <a:t>Entendemos por </a:t>
            </a:r>
            <a:r>
              <a:rPr lang="es-ES" sz="2400" b="1" dirty="0" smtClean="0">
                <a:solidFill>
                  <a:srgbClr val="00B050"/>
                </a:solidFill>
              </a:rPr>
              <a:t>PLASTICIDAD CEREBRAL </a:t>
            </a:r>
            <a:r>
              <a:rPr lang="es-ES" sz="2000" dirty="0" smtClean="0">
                <a:solidFill>
                  <a:srgbClr val="00B050"/>
                </a:solidFill>
              </a:rPr>
              <a:t>el desarrollo de una intrincada red de circuitos neuronales que necesitan de grandes concentraciones de neuronas capaces de ajustar las nuevas entradas de la información y reajustar sus conexiones sinápticas (enlaces neuronales). También se encarga de almacenar los recuerdos, interpretar y emitir respuestas eficientes ante cualquier estímulo o generar nuevos aprendizajes.</a:t>
            </a:r>
            <a:r>
              <a:rPr lang="es-ES" sz="2000" dirty="0" smtClean="0"/>
              <a:t> </a:t>
            </a:r>
            <a:endParaRPr lang="es-ES" sz="2000" dirty="0"/>
          </a:p>
        </p:txBody>
      </p:sp>
      <p:pic>
        <p:nvPicPr>
          <p:cNvPr id="4098" name="Picture 2" descr="C:\Users\gepac\Desktop\clase-11-aprendizaje-y-plasticidad-cerebral-27-728.jpg"/>
          <p:cNvPicPr>
            <a:picLocks noChangeAspect="1" noChangeArrowheads="1"/>
          </p:cNvPicPr>
          <p:nvPr/>
        </p:nvPicPr>
        <p:blipFill>
          <a:blip r:embed="rId3" cstate="print"/>
          <a:srcRect/>
          <a:stretch>
            <a:fillRect/>
          </a:stretch>
        </p:blipFill>
        <p:spPr bwMode="auto">
          <a:xfrm>
            <a:off x="899592" y="3789040"/>
            <a:ext cx="5472608" cy="26642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mercader\Desktop\10 CONGRESO GEPAC\PLANTILLA POWERPOINT 10 CONGRESO GEPAC 2015\IMAGENES\INTERIOR_1_PPT_10_CONGRESO_GEPAC_2015.png"/>
          <p:cNvPicPr>
            <a:picLocks noChangeAspect="1" noChangeArrowheads="1"/>
          </p:cNvPicPr>
          <p:nvPr/>
        </p:nvPicPr>
        <p:blipFill>
          <a:blip r:embed="rId2" cstate="print"/>
          <a:srcRect/>
          <a:stretch>
            <a:fillRect/>
          </a:stretch>
        </p:blipFill>
        <p:spPr bwMode="auto">
          <a:xfrm>
            <a:off x="0" y="-1211"/>
            <a:ext cx="9144000" cy="6859211"/>
          </a:xfrm>
          <a:prstGeom prst="rect">
            <a:avLst/>
          </a:prstGeom>
          <a:noFill/>
        </p:spPr>
      </p:pic>
      <p:sp>
        <p:nvSpPr>
          <p:cNvPr id="7" name="6 CuadroTexto"/>
          <p:cNvSpPr txBox="1"/>
          <p:nvPr/>
        </p:nvSpPr>
        <p:spPr>
          <a:xfrm>
            <a:off x="571472" y="2924944"/>
            <a:ext cx="8001056" cy="954107"/>
          </a:xfrm>
          <a:prstGeom prst="rect">
            <a:avLst/>
          </a:prstGeom>
          <a:noFill/>
        </p:spPr>
        <p:txBody>
          <a:bodyPr wrap="square" rtlCol="0">
            <a:spAutoFit/>
          </a:bodyPr>
          <a:lstStyle/>
          <a:p>
            <a:endParaRPr lang="es-ES" sz="2800" dirty="0" smtClean="0"/>
          </a:p>
          <a:p>
            <a:pPr algn="ctr"/>
            <a:r>
              <a:rPr lang="es-ES" sz="2800" b="1" dirty="0" smtClean="0">
                <a:solidFill>
                  <a:srgbClr val="7030A0"/>
                </a:solidFill>
              </a:rPr>
              <a:t>¿QUÉ FACTORES INFLUYEN EN MI MEMORIA?</a:t>
            </a:r>
            <a:endParaRPr lang="es-ES" sz="2800" b="1" dirty="0" smtClean="0">
              <a:solidFill>
                <a:srgbClr val="7030A0"/>
              </a:solidFill>
              <a:latin typeface="Verdana" pitchFamily="34" charset="0"/>
              <a:ea typeface="Verdana" pitchFamily="34" charset="0"/>
              <a:cs typeface="Verdana" pitchFamily="34" charset="0"/>
            </a:endParaRPr>
          </a:p>
        </p:txBody>
      </p:sp>
      <p:pic>
        <p:nvPicPr>
          <p:cNvPr id="1026" name="Picture 2" descr="C:\Users\gepac\Desktop\podemos-mejorar-nuestra-memoria.jpg"/>
          <p:cNvPicPr>
            <a:picLocks noChangeAspect="1" noChangeArrowheads="1"/>
          </p:cNvPicPr>
          <p:nvPr/>
        </p:nvPicPr>
        <p:blipFill>
          <a:blip r:embed="rId3" cstate="print"/>
          <a:srcRect/>
          <a:stretch>
            <a:fillRect/>
          </a:stretch>
        </p:blipFill>
        <p:spPr bwMode="auto">
          <a:xfrm>
            <a:off x="1979712" y="4509120"/>
            <a:ext cx="3096344" cy="1810170"/>
          </a:xfrm>
          <a:prstGeom prst="rect">
            <a:avLst/>
          </a:prstGeom>
          <a:noFill/>
        </p:spPr>
      </p:pic>
      <p:pic>
        <p:nvPicPr>
          <p:cNvPr id="1027" name="Picture 3" descr="C:\Users\gepac\Desktop\10-consejos-para-ejercitar-tu-memoria-y-que-no-te-falle_ram8l.jpg"/>
          <p:cNvPicPr>
            <a:picLocks noChangeAspect="1" noChangeArrowheads="1"/>
          </p:cNvPicPr>
          <p:nvPr/>
        </p:nvPicPr>
        <p:blipFill>
          <a:blip r:embed="rId4" cstate="print"/>
          <a:srcRect/>
          <a:stretch>
            <a:fillRect/>
          </a:stretch>
        </p:blipFill>
        <p:spPr bwMode="auto">
          <a:xfrm>
            <a:off x="3203848" y="692696"/>
            <a:ext cx="3754388" cy="20162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2771800" y="548680"/>
            <a:ext cx="5800728" cy="369332"/>
          </a:xfrm>
          <a:prstGeom prst="rect">
            <a:avLst/>
          </a:prstGeom>
          <a:noFill/>
        </p:spPr>
        <p:txBody>
          <a:bodyPr wrap="square" rtlCol="0">
            <a:spAutoFit/>
          </a:bodyPr>
          <a:lstStyle/>
          <a:p>
            <a:r>
              <a:rPr lang="es-ES" dirty="0" smtClean="0">
                <a:solidFill>
                  <a:srgbClr val="8666A9"/>
                </a:solidFill>
                <a:latin typeface="Verdana" pitchFamily="34" charset="0"/>
                <a:ea typeface="Verdana" pitchFamily="34" charset="0"/>
                <a:cs typeface="Verdana" pitchFamily="34" charset="0"/>
              </a:rPr>
              <a:t>ASPECTOS ANTES DE INTERVENIR </a:t>
            </a:r>
            <a:endParaRPr lang="es-ES"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571472" y="1628800"/>
            <a:ext cx="8001056" cy="1323439"/>
          </a:xfrm>
          <a:prstGeom prst="rect">
            <a:avLst/>
          </a:prstGeom>
          <a:noFill/>
        </p:spPr>
        <p:txBody>
          <a:bodyPr wrap="square" rtlCol="0">
            <a:spAutoFit/>
          </a:bodyPr>
          <a:lstStyle/>
          <a:p>
            <a:r>
              <a:rPr lang="es-ES" sz="2000" dirty="0" smtClean="0">
                <a:solidFill>
                  <a:srgbClr val="597591"/>
                </a:solidFill>
                <a:latin typeface="Verdana" pitchFamily="34" charset="0"/>
                <a:ea typeface="Verdana" pitchFamily="34" charset="0"/>
                <a:cs typeface="Verdana" pitchFamily="34" charset="0"/>
              </a:rPr>
              <a:t>MI DÉFICIT PUEDE ESTAR ASOCIADO A MI EDAD </a:t>
            </a:r>
          </a:p>
          <a:p>
            <a:endParaRPr lang="es-ES" sz="2000" dirty="0" smtClean="0">
              <a:solidFill>
                <a:srgbClr val="597591"/>
              </a:solidFill>
              <a:latin typeface="Verdana" pitchFamily="34" charset="0"/>
              <a:ea typeface="Verdana" pitchFamily="34" charset="0"/>
              <a:cs typeface="Verdana" pitchFamily="34" charset="0"/>
            </a:endParaRPr>
          </a:p>
          <a:p>
            <a:endParaRPr lang="es-ES" sz="2000" dirty="0" smtClean="0">
              <a:solidFill>
                <a:srgbClr val="597591"/>
              </a:solidFill>
              <a:latin typeface="Verdana" pitchFamily="34" charset="0"/>
              <a:ea typeface="Verdana" pitchFamily="34" charset="0"/>
              <a:cs typeface="Verdana" pitchFamily="34" charset="0"/>
            </a:endParaRPr>
          </a:p>
          <a:p>
            <a:endParaRPr lang="es-ES" sz="2000" dirty="0" smtClean="0">
              <a:solidFill>
                <a:srgbClr val="597591"/>
              </a:solidFill>
              <a:latin typeface="Verdana" pitchFamily="34" charset="0"/>
              <a:ea typeface="Verdana" pitchFamily="34" charset="0"/>
              <a:cs typeface="Verdana" pitchFamily="34" charset="0"/>
            </a:endParaRPr>
          </a:p>
        </p:txBody>
      </p:sp>
      <p:sp>
        <p:nvSpPr>
          <p:cNvPr id="6" name="5 Rectángulo"/>
          <p:cNvSpPr/>
          <p:nvPr/>
        </p:nvSpPr>
        <p:spPr>
          <a:xfrm>
            <a:off x="395536" y="2132856"/>
            <a:ext cx="8352928" cy="3139321"/>
          </a:xfrm>
          <a:prstGeom prst="rect">
            <a:avLst/>
          </a:prstGeom>
        </p:spPr>
        <p:txBody>
          <a:bodyPr wrap="square">
            <a:spAutoFit/>
          </a:bodyPr>
          <a:lstStyle/>
          <a:p>
            <a:r>
              <a:rPr lang="es-ES" dirty="0" smtClean="0">
                <a:solidFill>
                  <a:srgbClr val="00B050"/>
                </a:solidFill>
              </a:rPr>
              <a:t>Criterios diagnósticos propuestos por el grupo de trabajo del Instituto Nacional de Salud Mental de Estados Unidos para el deterioro de la memoria asociado con la edad</a:t>
            </a:r>
          </a:p>
          <a:p>
            <a:pPr>
              <a:buFont typeface="Arial" pitchFamily="34" charset="0"/>
              <a:buChar char="•"/>
            </a:pPr>
            <a:r>
              <a:rPr lang="es-ES" dirty="0" smtClean="0">
                <a:solidFill>
                  <a:srgbClr val="00B050"/>
                </a:solidFill>
              </a:rPr>
              <a:t> Personas de 50 ó más años de edad</a:t>
            </a:r>
          </a:p>
          <a:p>
            <a:pPr>
              <a:buFont typeface="Arial" pitchFamily="34" charset="0"/>
              <a:buChar char="•"/>
            </a:pPr>
            <a:r>
              <a:rPr lang="es-ES" dirty="0" smtClean="0">
                <a:solidFill>
                  <a:srgbClr val="00B050"/>
                </a:solidFill>
              </a:rPr>
              <a:t> Quejas subjetivas de pérdida de memoria, reflejadas en la vida cotidiana como dificultad para recordar nombres de personas conocidas</a:t>
            </a:r>
          </a:p>
          <a:p>
            <a:pPr>
              <a:buFont typeface="Arial" pitchFamily="34" charset="0"/>
              <a:buChar char="•"/>
            </a:pPr>
            <a:r>
              <a:rPr lang="es-ES" dirty="0" smtClean="0">
                <a:solidFill>
                  <a:srgbClr val="00B050"/>
                </a:solidFill>
              </a:rPr>
              <a:t> Aparición de la pérdida de la memoria, descrita como gradual</a:t>
            </a:r>
          </a:p>
          <a:p>
            <a:pPr>
              <a:buFont typeface="Arial" pitchFamily="34" charset="0"/>
              <a:buChar char="•"/>
            </a:pPr>
            <a:r>
              <a:rPr lang="es-ES" dirty="0" smtClean="0">
                <a:solidFill>
                  <a:srgbClr val="00B050"/>
                </a:solidFill>
              </a:rPr>
              <a:t> Rendimiento de las pruebas de memoria con al menos 1 desviación estándar por debajo del promedio establecido para adultos jóvenes en la prueba estandarizada (en el </a:t>
            </a:r>
            <a:r>
              <a:rPr lang="es-ES" dirty="0" err="1" smtClean="0">
                <a:solidFill>
                  <a:srgbClr val="00B050"/>
                </a:solidFill>
              </a:rPr>
              <a:t>subtest</a:t>
            </a:r>
            <a:r>
              <a:rPr lang="es-ES" dirty="0" smtClean="0">
                <a:solidFill>
                  <a:srgbClr val="00B050"/>
                </a:solidFill>
              </a:rPr>
              <a:t> Vocabulario  de la escala de inteligencia de adulto WAIS)</a:t>
            </a:r>
          </a:p>
          <a:p>
            <a:pPr>
              <a:buFont typeface="Arial" pitchFamily="34" charset="0"/>
              <a:buChar char="•"/>
            </a:pPr>
            <a:r>
              <a:rPr lang="es-ES" dirty="0" smtClean="0">
                <a:solidFill>
                  <a:srgbClr val="00B050"/>
                </a:solidFill>
              </a:rPr>
              <a:t> Ausencia de demencia determinada por una puntuación de 24 </a:t>
            </a:r>
            <a:r>
              <a:rPr lang="es-ES" dirty="0">
                <a:solidFill>
                  <a:srgbClr val="00B050"/>
                </a:solidFill>
              </a:rPr>
              <a:t>o</a:t>
            </a:r>
            <a:r>
              <a:rPr lang="es-ES" dirty="0" smtClean="0">
                <a:solidFill>
                  <a:srgbClr val="00B050"/>
                </a:solidFill>
              </a:rPr>
              <a:t> más en el examen del estado </a:t>
            </a:r>
            <a:r>
              <a:rPr lang="es-ES" dirty="0" err="1" smtClean="0">
                <a:solidFill>
                  <a:srgbClr val="00B050"/>
                </a:solidFill>
              </a:rPr>
              <a:t>minimental</a:t>
            </a:r>
            <a:r>
              <a:rPr lang="es-ES" dirty="0" smtClean="0">
                <a:solidFill>
                  <a:srgbClr val="00B050"/>
                </a:solidFill>
              </a:rPr>
              <a:t> (Mini-mental </a:t>
            </a:r>
            <a:r>
              <a:rPr lang="es-ES" dirty="0" err="1" smtClean="0">
                <a:solidFill>
                  <a:srgbClr val="00B050"/>
                </a:solidFill>
              </a:rPr>
              <a:t>State</a:t>
            </a:r>
            <a:r>
              <a:rPr lang="es-ES" dirty="0" smtClean="0">
                <a:solidFill>
                  <a:srgbClr val="00B050"/>
                </a:solidFill>
              </a:rPr>
              <a:t> </a:t>
            </a:r>
            <a:r>
              <a:rPr lang="es-ES" dirty="0" err="1" smtClean="0">
                <a:solidFill>
                  <a:srgbClr val="00B050"/>
                </a:solidFill>
              </a:rPr>
              <a:t>Examination</a:t>
            </a:r>
            <a:r>
              <a:rPr lang="es-ES" dirty="0" smtClean="0">
                <a:solidFill>
                  <a:srgbClr val="00B050"/>
                </a:solidFill>
              </a:rPr>
              <a:t>/ MMSE).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1211"/>
            <a:ext cx="9144000" cy="6859211"/>
          </a:xfrm>
          <a:prstGeom prst="rect">
            <a:avLst/>
          </a:prstGeom>
          <a:noFill/>
        </p:spPr>
      </p:pic>
      <p:sp>
        <p:nvSpPr>
          <p:cNvPr id="5" name="4 CuadroTexto"/>
          <p:cNvSpPr txBox="1"/>
          <p:nvPr/>
        </p:nvSpPr>
        <p:spPr>
          <a:xfrm>
            <a:off x="2555776" y="548680"/>
            <a:ext cx="5112568" cy="707886"/>
          </a:xfrm>
          <a:prstGeom prst="rect">
            <a:avLst/>
          </a:prstGeom>
          <a:noFill/>
        </p:spPr>
        <p:txBody>
          <a:bodyPr wrap="square" rtlCol="0">
            <a:spAutoFit/>
          </a:bodyPr>
          <a:lstStyle/>
          <a:p>
            <a:pPr algn="ctr"/>
            <a:r>
              <a:rPr lang="es-ES" sz="2000" dirty="0" smtClean="0">
                <a:solidFill>
                  <a:srgbClr val="8666A9"/>
                </a:solidFill>
                <a:latin typeface="Verdana" pitchFamily="34" charset="0"/>
                <a:ea typeface="Verdana" pitchFamily="34" charset="0"/>
                <a:cs typeface="Verdana" pitchFamily="34" charset="0"/>
              </a:rPr>
              <a:t>ASOCIADA A LA EDAD Y A UNA ENFERMEDAD</a:t>
            </a:r>
            <a:endParaRPr lang="es-ES" sz="20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323528" y="1556792"/>
            <a:ext cx="8249000" cy="3785652"/>
          </a:xfrm>
          <a:prstGeom prst="rect">
            <a:avLst/>
          </a:prstGeom>
          <a:noFill/>
        </p:spPr>
        <p:txBody>
          <a:bodyPr wrap="square" rtlCol="0">
            <a:spAutoFit/>
          </a:bodyPr>
          <a:lstStyle/>
          <a:p>
            <a:pPr>
              <a:buFont typeface="Arial" pitchFamily="34" charset="0"/>
              <a:buChar char="•"/>
            </a:pPr>
            <a:r>
              <a:rPr lang="es-ES" sz="2000" dirty="0" smtClean="0">
                <a:solidFill>
                  <a:srgbClr val="00B050"/>
                </a:solidFill>
              </a:rPr>
              <a:t> Tener una palabra en la punta de la lengua, no poder recuperar una palabra. </a:t>
            </a:r>
          </a:p>
          <a:p>
            <a:pPr>
              <a:buFont typeface="Arial" pitchFamily="34" charset="0"/>
              <a:buChar char="•"/>
            </a:pPr>
            <a:r>
              <a:rPr lang="es-ES" sz="2000" dirty="0" smtClean="0">
                <a:solidFill>
                  <a:srgbClr val="00B050"/>
                </a:solidFill>
              </a:rPr>
              <a:t> Olvidar los nombres de personas.</a:t>
            </a:r>
          </a:p>
          <a:p>
            <a:pPr>
              <a:buFont typeface="Arial" pitchFamily="34" charset="0"/>
              <a:buChar char="•"/>
            </a:pPr>
            <a:r>
              <a:rPr lang="es-ES" sz="2000" dirty="0" smtClean="0">
                <a:solidFill>
                  <a:srgbClr val="00B050"/>
                </a:solidFill>
              </a:rPr>
              <a:t> No saber dónde se ponen las cosas, por ejemplo las gafas , la cartilla... </a:t>
            </a:r>
          </a:p>
          <a:p>
            <a:pPr>
              <a:buFont typeface="Arial" pitchFamily="34" charset="0"/>
              <a:buChar char="•"/>
            </a:pPr>
            <a:r>
              <a:rPr lang="es-ES" sz="2000" dirty="0" smtClean="0">
                <a:solidFill>
                  <a:srgbClr val="00B050"/>
                </a:solidFill>
              </a:rPr>
              <a:t> Tener que comprobar varias veces si se ha hecho una determinada tarea, que suele ser automática, como apagar el gas, cerrar la puerta.</a:t>
            </a:r>
          </a:p>
          <a:p>
            <a:pPr>
              <a:buFont typeface="Arial" pitchFamily="34" charset="0"/>
              <a:buChar char="•"/>
            </a:pPr>
            <a:r>
              <a:rPr lang="es-ES" sz="2000" dirty="0" smtClean="0">
                <a:solidFill>
                  <a:srgbClr val="00B050"/>
                </a:solidFill>
              </a:rPr>
              <a:t> Olvidar un mensaje o un recado recibido ayer o hace unos días y a veces tener que pedir que lo repitan.</a:t>
            </a:r>
          </a:p>
          <a:p>
            <a:pPr>
              <a:buFont typeface="Arial" pitchFamily="34" charset="0"/>
              <a:buChar char="•"/>
            </a:pPr>
            <a:r>
              <a:rPr lang="es-ES" sz="2000" dirty="0" smtClean="0">
                <a:solidFill>
                  <a:srgbClr val="00B050"/>
                </a:solidFill>
              </a:rPr>
              <a:t> No recordar un cambio en las actividades, por ejemplo, que hoy se debe hacer una tarea especial o ir a un sitio específico, y seguir la rutina. </a:t>
            </a:r>
          </a:p>
          <a:p>
            <a:pPr>
              <a:buFont typeface="Arial" pitchFamily="34" charset="0"/>
              <a:buChar char="•"/>
            </a:pPr>
            <a:r>
              <a:rPr lang="es-ES" sz="2000" dirty="0" smtClean="0">
                <a:solidFill>
                  <a:srgbClr val="00B050"/>
                </a:solidFill>
              </a:rPr>
              <a:t> Olvidar cuándo ocurrió algo, si fue la semana pasada o antes. </a:t>
            </a:r>
          </a:p>
          <a:p>
            <a:pPr>
              <a:buFont typeface="Arial" pitchFamily="34" charset="0"/>
              <a:buChar char="•"/>
            </a:pPr>
            <a:r>
              <a:rPr lang="es-ES" sz="2000" dirty="0" smtClean="0">
                <a:solidFill>
                  <a:srgbClr val="00B050"/>
                </a:solidFill>
              </a:rPr>
              <a:t> Tener dificultades para aprender una nueva habilidad.</a:t>
            </a:r>
          </a:p>
          <a:p>
            <a:pPr>
              <a:buFont typeface="Arial" pitchFamily="34" charset="0"/>
              <a:buChar char="•"/>
            </a:pPr>
            <a:r>
              <a:rPr lang="es-ES" sz="2000" dirty="0" smtClean="0">
                <a:solidFill>
                  <a:srgbClr val="00B050"/>
                </a:solidFill>
              </a:rPr>
              <a:t> Olvidar lo que se acaba de decir.</a:t>
            </a:r>
            <a:endParaRPr lang="es-ES" sz="2000" dirty="0">
              <a:solidFill>
                <a:srgbClr val="00B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cstate="print"/>
          <a:srcRect/>
          <a:stretch>
            <a:fillRect/>
          </a:stretch>
        </p:blipFill>
        <p:spPr bwMode="auto">
          <a:xfrm>
            <a:off x="0" y="0"/>
            <a:ext cx="9144000" cy="6859211"/>
          </a:xfrm>
          <a:prstGeom prst="rect">
            <a:avLst/>
          </a:prstGeom>
          <a:noFill/>
        </p:spPr>
      </p:pic>
      <p:sp>
        <p:nvSpPr>
          <p:cNvPr id="5" name="4 CuadroTexto"/>
          <p:cNvSpPr txBox="1"/>
          <p:nvPr/>
        </p:nvSpPr>
        <p:spPr>
          <a:xfrm>
            <a:off x="2428860" y="1062028"/>
            <a:ext cx="5167476" cy="369332"/>
          </a:xfrm>
          <a:prstGeom prst="rect">
            <a:avLst/>
          </a:prstGeom>
          <a:noFill/>
        </p:spPr>
        <p:txBody>
          <a:bodyPr wrap="square" rtlCol="0">
            <a:spAutoFit/>
          </a:bodyPr>
          <a:lstStyle/>
          <a:p>
            <a:r>
              <a:rPr lang="es-ES" dirty="0" smtClean="0">
                <a:solidFill>
                  <a:srgbClr val="8666A9"/>
                </a:solidFill>
                <a:latin typeface="Verdana" pitchFamily="34" charset="0"/>
                <a:ea typeface="Verdana" pitchFamily="34" charset="0"/>
                <a:cs typeface="Verdana" pitchFamily="34" charset="0"/>
              </a:rPr>
              <a:t>MEMORIA- TRASTORNOS ADAPTATIVOS</a:t>
            </a:r>
            <a:endParaRPr lang="es-ES"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395536" y="1628800"/>
            <a:ext cx="8176992" cy="4401205"/>
          </a:xfrm>
          <a:prstGeom prst="rect">
            <a:avLst/>
          </a:prstGeom>
          <a:noFill/>
        </p:spPr>
        <p:txBody>
          <a:bodyPr wrap="square" rtlCol="0">
            <a:spAutoFit/>
          </a:bodyPr>
          <a:lstStyle/>
          <a:p>
            <a:endParaRPr lang="es-ES" sz="2000" dirty="0" smtClean="0">
              <a:solidFill>
                <a:srgbClr val="00B050"/>
              </a:solidFill>
              <a:latin typeface="Arial" pitchFamily="34" charset="0"/>
              <a:cs typeface="Arial" pitchFamily="34" charset="0"/>
            </a:endParaRPr>
          </a:p>
          <a:p>
            <a:pPr>
              <a:buFont typeface="Arial" pitchFamily="34" charset="0"/>
              <a:buChar char="•"/>
            </a:pPr>
            <a:r>
              <a:rPr lang="es-ES" sz="2000" dirty="0" smtClean="0">
                <a:solidFill>
                  <a:srgbClr val="00B050"/>
                </a:solidFill>
                <a:latin typeface="Arial" pitchFamily="34" charset="0"/>
                <a:cs typeface="Arial" pitchFamily="34" charset="0"/>
              </a:rPr>
              <a:t> Dificultad para concentrarse.</a:t>
            </a:r>
          </a:p>
          <a:p>
            <a:pPr>
              <a:buFont typeface="Arial" pitchFamily="34" charset="0"/>
              <a:buChar char="•"/>
            </a:pPr>
            <a:r>
              <a:rPr lang="es-ES" sz="2000" dirty="0" smtClean="0">
                <a:solidFill>
                  <a:srgbClr val="00B050"/>
                </a:solidFill>
                <a:latin typeface="Arial" pitchFamily="34" charset="0"/>
                <a:cs typeface="Arial" pitchFamily="34" charset="0"/>
              </a:rPr>
              <a:t> Falta de interés por realizar tareas o actividades.</a:t>
            </a:r>
          </a:p>
          <a:p>
            <a:pPr>
              <a:buFont typeface="Arial" pitchFamily="34" charset="0"/>
              <a:buChar char="•"/>
            </a:pPr>
            <a:r>
              <a:rPr lang="es-ES" sz="2000" dirty="0" smtClean="0">
                <a:solidFill>
                  <a:srgbClr val="00B050"/>
                </a:solidFill>
                <a:latin typeface="Arial" pitchFamily="34" charset="0"/>
                <a:cs typeface="Arial" pitchFamily="34" charset="0"/>
              </a:rPr>
              <a:t> Quejas detalladas de las dificultades.</a:t>
            </a:r>
          </a:p>
          <a:p>
            <a:pPr>
              <a:buFont typeface="Arial" pitchFamily="34" charset="0"/>
              <a:buChar char="•"/>
            </a:pPr>
            <a:r>
              <a:rPr lang="es-ES" sz="2000" dirty="0" smtClean="0">
                <a:solidFill>
                  <a:srgbClr val="00B050"/>
                </a:solidFill>
                <a:latin typeface="Arial" pitchFamily="34" charset="0"/>
                <a:cs typeface="Arial" pitchFamily="34" charset="0"/>
              </a:rPr>
              <a:t> Se renuncia a realizar las tareas cognitivas.</a:t>
            </a:r>
          </a:p>
          <a:p>
            <a:pPr>
              <a:buFont typeface="Arial" pitchFamily="34" charset="0"/>
              <a:buChar char="•"/>
            </a:pPr>
            <a:r>
              <a:rPr lang="es-ES" sz="2000" dirty="0" smtClean="0">
                <a:solidFill>
                  <a:srgbClr val="00B050"/>
                </a:solidFill>
                <a:latin typeface="Arial" pitchFamily="34" charset="0"/>
                <a:cs typeface="Arial" pitchFamily="34" charset="0"/>
              </a:rPr>
              <a:t> Se hace hincapié en los fallos y en los esfuerzos. Se enfatizan los problemas.</a:t>
            </a:r>
          </a:p>
          <a:p>
            <a:pPr>
              <a:buFont typeface="Arial" pitchFamily="34" charset="0"/>
              <a:buChar char="•"/>
            </a:pPr>
            <a:r>
              <a:rPr lang="es-ES" sz="2000" dirty="0" smtClean="0">
                <a:solidFill>
                  <a:srgbClr val="00B050"/>
                </a:solidFill>
                <a:latin typeface="Arial" pitchFamily="34" charset="0"/>
                <a:cs typeface="Arial" pitchFamily="34" charset="0"/>
              </a:rPr>
              <a:t> Más sensibles o conscientes de sus disfunciones.</a:t>
            </a:r>
          </a:p>
          <a:p>
            <a:pPr>
              <a:buFont typeface="Arial" pitchFamily="34" charset="0"/>
              <a:buChar char="•"/>
            </a:pPr>
            <a:r>
              <a:rPr lang="es-ES" sz="2000" dirty="0" smtClean="0">
                <a:solidFill>
                  <a:srgbClr val="00B050"/>
                </a:solidFill>
                <a:latin typeface="Arial" pitchFamily="34" charset="0"/>
                <a:cs typeface="Arial" pitchFamily="34" charset="0"/>
              </a:rPr>
              <a:t> Angustia por los síntomas o resultados.</a:t>
            </a:r>
          </a:p>
          <a:p>
            <a:pPr>
              <a:buFont typeface="Arial" pitchFamily="34" charset="0"/>
              <a:buChar char="•"/>
            </a:pPr>
            <a:r>
              <a:rPr lang="es-ES" sz="2000" dirty="0" smtClean="0">
                <a:solidFill>
                  <a:srgbClr val="00B050"/>
                </a:solidFill>
                <a:latin typeface="Arial" pitchFamily="34" charset="0"/>
                <a:cs typeface="Arial" pitchFamily="34" charset="0"/>
              </a:rPr>
              <a:t> Más síntomas afectivos.</a:t>
            </a:r>
          </a:p>
          <a:p>
            <a:pPr>
              <a:buFont typeface="Arial" pitchFamily="34" charset="0"/>
              <a:buChar char="•"/>
            </a:pPr>
            <a:r>
              <a:rPr lang="es-ES" sz="2000" dirty="0" smtClean="0">
                <a:solidFill>
                  <a:srgbClr val="00B050"/>
                </a:solidFill>
                <a:latin typeface="Arial" pitchFamily="34" charset="0"/>
                <a:cs typeface="Arial" pitchFamily="34" charset="0"/>
              </a:rPr>
              <a:t> Menor deterioro en las actividades de la vida diaria.</a:t>
            </a:r>
          </a:p>
          <a:p>
            <a:pPr>
              <a:buFont typeface="Arial" pitchFamily="34" charset="0"/>
              <a:buChar char="•"/>
            </a:pPr>
            <a:r>
              <a:rPr lang="es-ES" sz="2000" dirty="0" smtClean="0">
                <a:solidFill>
                  <a:srgbClr val="00B050"/>
                </a:solidFill>
                <a:latin typeface="Arial" pitchFamily="34" charset="0"/>
                <a:cs typeface="Arial" pitchFamily="34" charset="0"/>
              </a:rPr>
              <a:t> Déficit en las habilidades sociales.</a:t>
            </a:r>
          </a:p>
          <a:p>
            <a:pPr>
              <a:buFont typeface="Arial" pitchFamily="34" charset="0"/>
              <a:buChar char="•"/>
            </a:pPr>
            <a:r>
              <a:rPr lang="es-ES" sz="2000" dirty="0" smtClean="0">
                <a:solidFill>
                  <a:srgbClr val="00B050"/>
                </a:solidFill>
                <a:latin typeface="Arial" pitchFamily="34" charset="0"/>
                <a:cs typeface="Arial" pitchFamily="34" charset="0"/>
              </a:rPr>
              <a:t> Despertar temprano.</a:t>
            </a:r>
          </a:p>
          <a:p>
            <a:pPr>
              <a:buFont typeface="Arial" pitchFamily="34" charset="0"/>
              <a:buChar char="•"/>
            </a:pPr>
            <a:r>
              <a:rPr lang="es-ES" sz="2000" dirty="0" smtClean="0">
                <a:solidFill>
                  <a:srgbClr val="00B050"/>
                </a:solidFill>
                <a:latin typeface="Arial" pitchFamily="34" charset="0"/>
                <a:cs typeface="Arial" pitchFamily="34" charset="0"/>
              </a:rPr>
              <a:t> Buena fluidez verbal.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2411</TotalTime>
  <Words>1437</Words>
  <Application>Microsoft Office PowerPoint</Application>
  <PresentationFormat>Presentación en pantalla (4:3)</PresentationFormat>
  <Paragraphs>131</Paragraphs>
  <Slides>37</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39" baseType="lpstr">
      <vt:lpstr>Tema de Office</vt:lpstr>
      <vt:lpstr>Acrobat Document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c.mercader</dc:creator>
  <cp:lastModifiedBy>g.granados</cp:lastModifiedBy>
  <cp:revision>103</cp:revision>
  <dcterms:created xsi:type="dcterms:W3CDTF">2013-06-25T08:10:02Z</dcterms:created>
  <dcterms:modified xsi:type="dcterms:W3CDTF">2015-11-29T07:39:46Z</dcterms:modified>
</cp:coreProperties>
</file>